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Ex1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1" r:id="rId3"/>
    <p:sldId id="257" r:id="rId4"/>
    <p:sldId id="262" r:id="rId5"/>
    <p:sldId id="269" r:id="rId6"/>
    <p:sldId id="268" r:id="rId7"/>
    <p:sldId id="263" r:id="rId8"/>
    <p:sldId id="267" r:id="rId9"/>
    <p:sldId id="266" r:id="rId10"/>
    <p:sldId id="270" r:id="rId11"/>
    <p:sldId id="271" r:id="rId12"/>
    <p:sldId id="272" r:id="rId13"/>
    <p:sldId id="273" r:id="rId14"/>
    <p:sldId id="274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59" r:id="rId24"/>
    <p:sldId id="275" r:id="rId25"/>
    <p:sldId id="276" r:id="rId26"/>
    <p:sldId id="277" r:id="rId27"/>
    <p:sldId id="278" r:id="rId28"/>
    <p:sldId id="309" r:id="rId29"/>
    <p:sldId id="292" r:id="rId30"/>
    <p:sldId id="293" r:id="rId31"/>
    <p:sldId id="294" r:id="rId32"/>
    <p:sldId id="295" r:id="rId33"/>
    <p:sldId id="296" r:id="rId34"/>
    <p:sldId id="297" r:id="rId35"/>
    <p:sldId id="290" r:id="rId36"/>
    <p:sldId id="301" r:id="rId37"/>
    <p:sldId id="303" r:id="rId38"/>
    <p:sldId id="307" r:id="rId39"/>
    <p:sldId id="304" r:id="rId40"/>
    <p:sldId id="305" r:id="rId41"/>
    <p:sldId id="308" r:id="rId42"/>
    <p:sldId id="306" r:id="rId43"/>
    <p:sldId id="302" r:id="rId44"/>
    <p:sldId id="260" r:id="rId45"/>
    <p:sldId id="281" r:id="rId46"/>
    <p:sldId id="298" r:id="rId47"/>
    <p:sldId id="299" r:id="rId48"/>
    <p:sldId id="25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60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" y="1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ndg00008\Dropbox\Courses\ACCT%20425%20Spring\w03%20-%20Tableau%20%20Data\Cleveland%20McGill%20Replication%20Chart%20Accurac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If Nathan is 100, what is Michael?</a:t>
            </a:r>
          </a:p>
        </c:rich>
      </c:tx>
      <c:layout>
        <c:manualLayout>
          <c:xMode val="edge"/>
          <c:yMode val="edge"/>
          <c:x val="0.34313273347457979"/>
          <c:y val="1.1111111111111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Sheet1!$C$5</c:f>
              <c:strCache>
                <c:ptCount val="1"/>
                <c:pt idx="0">
                  <c:v>Year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Sheet1!$B$6:$B$14</c:f>
              <c:strCache>
                <c:ptCount val="8"/>
                <c:pt idx="0">
                  <c:v>Nathan</c:v>
                </c:pt>
                <c:pt idx="1">
                  <c:v>Michael</c:v>
                </c:pt>
                <c:pt idx="2">
                  <c:v>Joe</c:v>
                </c:pt>
                <c:pt idx="3">
                  <c:v>Mason</c:v>
                </c:pt>
                <c:pt idx="4">
                  <c:v>Steven</c:v>
                </c:pt>
                <c:pt idx="5">
                  <c:v>Roy</c:v>
                </c:pt>
                <c:pt idx="6">
                  <c:v>Dylan</c:v>
                </c:pt>
                <c:pt idx="7">
                  <c:v>Austin</c:v>
                </c:pt>
              </c:strCache>
            </c:strRef>
          </c:cat>
          <c:val>
            <c:numRef>
              <c:f>Sheet1!$C$6:$C$14</c:f>
              <c:numCache>
                <c:formatCode>General</c:formatCode>
                <c:ptCount val="9"/>
                <c:pt idx="0">
                  <c:v>100</c:v>
                </c:pt>
                <c:pt idx="1">
                  <c:v>40</c:v>
                </c:pt>
                <c:pt idx="2">
                  <c:v>41</c:v>
                </c:pt>
                <c:pt idx="3">
                  <c:v>53</c:v>
                </c:pt>
                <c:pt idx="4">
                  <c:v>8</c:v>
                </c:pt>
                <c:pt idx="5">
                  <c:v>31</c:v>
                </c:pt>
                <c:pt idx="6">
                  <c:v>97</c:v>
                </c:pt>
                <c:pt idx="7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B4-4AF8-9054-C41E82F0B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32256"/>
        <c:axId val="86220576"/>
      </c:barChart>
      <c:catAx>
        <c:axId val="9823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20576"/>
        <c:crosses val="autoZero"/>
        <c:auto val="1"/>
        <c:lblAlgn val="ctr"/>
        <c:lblOffset val="100"/>
        <c:noMultiLvlLbl val="0"/>
      </c:catAx>
      <c:valAx>
        <c:axId val="862205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3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If Brandon</a:t>
            </a:r>
            <a:r>
              <a:rPr lang="en-US" sz="2400" baseline="0" dirty="0"/>
              <a:t> is 100, what is Adam?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Sheet1!$C$21</c:f>
              <c:strCache>
                <c:ptCount val="1"/>
                <c:pt idx="0">
                  <c:v>Year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Sheet1!$B$22:$B$30</c:f>
              <c:strCache>
                <c:ptCount val="8"/>
                <c:pt idx="0">
                  <c:v>Justin</c:v>
                </c:pt>
                <c:pt idx="1">
                  <c:v>Brandon</c:v>
                </c:pt>
                <c:pt idx="2">
                  <c:v>Kyle</c:v>
                </c:pt>
                <c:pt idx="3">
                  <c:v>Brian</c:v>
                </c:pt>
                <c:pt idx="4">
                  <c:v>Gerald</c:v>
                </c:pt>
                <c:pt idx="5">
                  <c:v>Philip</c:v>
                </c:pt>
                <c:pt idx="6">
                  <c:v>Adam</c:v>
                </c:pt>
                <c:pt idx="7">
                  <c:v>Nicholas</c:v>
                </c:pt>
              </c:strCache>
            </c:strRef>
          </c:cat>
          <c:val>
            <c:numRef>
              <c:f>Sheet1!$C$22:$C$30</c:f>
              <c:numCache>
                <c:formatCode>General</c:formatCode>
                <c:ptCount val="9"/>
                <c:pt idx="0">
                  <c:v>40</c:v>
                </c:pt>
                <c:pt idx="1">
                  <c:v>100</c:v>
                </c:pt>
                <c:pt idx="2">
                  <c:v>42</c:v>
                </c:pt>
                <c:pt idx="3">
                  <c:v>31</c:v>
                </c:pt>
                <c:pt idx="4">
                  <c:v>87</c:v>
                </c:pt>
                <c:pt idx="5">
                  <c:v>49</c:v>
                </c:pt>
                <c:pt idx="6">
                  <c:v>124</c:v>
                </c:pt>
                <c:pt idx="7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32-4AFB-9404-8980BF3552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8227936"/>
        <c:axId val="2085695136"/>
      </c:barChart>
      <c:catAx>
        <c:axId val="9822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5695136"/>
        <c:crosses val="autoZero"/>
        <c:auto val="1"/>
        <c:lblAlgn val="ctr"/>
        <c:lblOffset val="100"/>
        <c:noMultiLvlLbl val="0"/>
      </c:catAx>
      <c:valAx>
        <c:axId val="2085695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822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If Randy Y1 sales are 100, what is Henry's Y3 Sales?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Sheet1!$C$39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Sheet1!$B$40:$B$47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Sheet1!$C$40:$C$47</c:f>
              <c:numCache>
                <c:formatCode>General</c:formatCode>
                <c:ptCount val="8"/>
                <c:pt idx="0">
                  <c:v>100</c:v>
                </c:pt>
                <c:pt idx="1">
                  <c:v>79</c:v>
                </c:pt>
                <c:pt idx="2">
                  <c:v>85</c:v>
                </c:pt>
                <c:pt idx="3">
                  <c:v>85</c:v>
                </c:pt>
                <c:pt idx="4">
                  <c:v>6</c:v>
                </c:pt>
                <c:pt idx="5">
                  <c:v>75</c:v>
                </c:pt>
                <c:pt idx="6">
                  <c:v>69</c:v>
                </c:pt>
                <c:pt idx="7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A0-434B-B0AB-5A8E99B25967}"/>
            </c:ext>
          </c:extLst>
        </c:ser>
        <c:ser>
          <c:idx val="1"/>
          <c:order val="1"/>
          <c:tx>
            <c:strRef>
              <c:f>Sheet1!$D$39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Sheet1!$B$40:$B$47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Sheet1!$D$40:$D$47</c:f>
              <c:numCache>
                <c:formatCode>General</c:formatCode>
                <c:ptCount val="8"/>
                <c:pt idx="0">
                  <c:v>63</c:v>
                </c:pt>
                <c:pt idx="1">
                  <c:v>12</c:v>
                </c:pt>
                <c:pt idx="2">
                  <c:v>43</c:v>
                </c:pt>
                <c:pt idx="3">
                  <c:v>79</c:v>
                </c:pt>
                <c:pt idx="4">
                  <c:v>45</c:v>
                </c:pt>
                <c:pt idx="5">
                  <c:v>14</c:v>
                </c:pt>
                <c:pt idx="6">
                  <c:v>95</c:v>
                </c:pt>
                <c:pt idx="7">
                  <c:v>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A0-434B-B0AB-5A8E99B25967}"/>
            </c:ext>
          </c:extLst>
        </c:ser>
        <c:ser>
          <c:idx val="2"/>
          <c:order val="2"/>
          <c:tx>
            <c:strRef>
              <c:f>Sheet1!$E$39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Sheet1!$B$40:$B$47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Sheet1!$E$40:$E$47</c:f>
              <c:numCache>
                <c:formatCode>General</c:formatCode>
                <c:ptCount val="8"/>
                <c:pt idx="0">
                  <c:v>77</c:v>
                </c:pt>
                <c:pt idx="1">
                  <c:v>14</c:v>
                </c:pt>
                <c:pt idx="2">
                  <c:v>5</c:v>
                </c:pt>
                <c:pt idx="3">
                  <c:v>55</c:v>
                </c:pt>
                <c:pt idx="4">
                  <c:v>90</c:v>
                </c:pt>
                <c:pt idx="5">
                  <c:v>55</c:v>
                </c:pt>
                <c:pt idx="6">
                  <c:v>58</c:v>
                </c:pt>
                <c:pt idx="7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A0-434B-B0AB-5A8E99B25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14876144"/>
        <c:axId val="86221072"/>
      </c:barChart>
      <c:catAx>
        <c:axId val="111487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21072"/>
        <c:crosses val="autoZero"/>
        <c:auto val="1"/>
        <c:lblAlgn val="ctr"/>
        <c:lblOffset val="100"/>
        <c:noMultiLvlLbl val="0"/>
      </c:catAx>
      <c:valAx>
        <c:axId val="86221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487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If Russell's Y1 sales are 100, what are his Y2 sales?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Sheet1!$C$39</c:f>
              <c:strCache>
                <c:ptCount val="1"/>
                <c:pt idx="0">
                  <c:v>Year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Sheet1!$B$57:$B$64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Sheet1!$C$57:$C$64</c:f>
              <c:numCache>
                <c:formatCode>General</c:formatCode>
                <c:ptCount val="8"/>
                <c:pt idx="0">
                  <c:v>43</c:v>
                </c:pt>
                <c:pt idx="1">
                  <c:v>4</c:v>
                </c:pt>
                <c:pt idx="2">
                  <c:v>55</c:v>
                </c:pt>
                <c:pt idx="3">
                  <c:v>38</c:v>
                </c:pt>
                <c:pt idx="4">
                  <c:v>28</c:v>
                </c:pt>
                <c:pt idx="5">
                  <c:v>100</c:v>
                </c:pt>
                <c:pt idx="6">
                  <c:v>83</c:v>
                </c:pt>
                <c:pt idx="7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E5-48EE-A650-9FBE1944C39C}"/>
            </c:ext>
          </c:extLst>
        </c:ser>
        <c:ser>
          <c:idx val="1"/>
          <c:order val="1"/>
          <c:tx>
            <c:strRef>
              <c:f>Sheet1!$D$39</c:f>
              <c:strCache>
                <c:ptCount val="1"/>
                <c:pt idx="0">
                  <c:v>Year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Sheet1!$B$57:$B$64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Sheet1!$D$57:$D$64</c:f>
              <c:numCache>
                <c:formatCode>General</c:formatCode>
                <c:ptCount val="8"/>
                <c:pt idx="0">
                  <c:v>43</c:v>
                </c:pt>
                <c:pt idx="1">
                  <c:v>43</c:v>
                </c:pt>
                <c:pt idx="2">
                  <c:v>6</c:v>
                </c:pt>
                <c:pt idx="3">
                  <c:v>65</c:v>
                </c:pt>
                <c:pt idx="4">
                  <c:v>32</c:v>
                </c:pt>
                <c:pt idx="5">
                  <c:v>63</c:v>
                </c:pt>
                <c:pt idx="6">
                  <c:v>53</c:v>
                </c:pt>
                <c:pt idx="7">
                  <c:v>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E5-48EE-A650-9FBE1944C39C}"/>
            </c:ext>
          </c:extLst>
        </c:ser>
        <c:ser>
          <c:idx val="2"/>
          <c:order val="2"/>
          <c:tx>
            <c:strRef>
              <c:f>Sheet1!$E$39</c:f>
              <c:strCache>
                <c:ptCount val="1"/>
                <c:pt idx="0">
                  <c:v>Year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Sheet1!$B$57:$B$64</c:f>
              <c:strCache>
                <c:ptCount val="8"/>
                <c:pt idx="0">
                  <c:v>Randy</c:v>
                </c:pt>
                <c:pt idx="1">
                  <c:v>Ronald</c:v>
                </c:pt>
                <c:pt idx="2">
                  <c:v>Ethan</c:v>
                </c:pt>
                <c:pt idx="3">
                  <c:v>Henry</c:v>
                </c:pt>
                <c:pt idx="4">
                  <c:v>Jacob</c:v>
                </c:pt>
                <c:pt idx="5">
                  <c:v>Russell</c:v>
                </c:pt>
                <c:pt idx="6">
                  <c:v>Eugene</c:v>
                </c:pt>
                <c:pt idx="7">
                  <c:v>Larry</c:v>
                </c:pt>
              </c:strCache>
            </c:strRef>
          </c:cat>
          <c:val>
            <c:numRef>
              <c:f>Sheet1!$E$57:$E$64</c:f>
              <c:numCache>
                <c:formatCode>General</c:formatCode>
                <c:ptCount val="8"/>
                <c:pt idx="0">
                  <c:v>82</c:v>
                </c:pt>
                <c:pt idx="1">
                  <c:v>80</c:v>
                </c:pt>
                <c:pt idx="2">
                  <c:v>84</c:v>
                </c:pt>
                <c:pt idx="3">
                  <c:v>46</c:v>
                </c:pt>
                <c:pt idx="4">
                  <c:v>89</c:v>
                </c:pt>
                <c:pt idx="5">
                  <c:v>42</c:v>
                </c:pt>
                <c:pt idx="6">
                  <c:v>80</c:v>
                </c:pt>
                <c:pt idx="7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E5-48EE-A650-9FBE1944C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14876144"/>
        <c:axId val="86221072"/>
      </c:barChart>
      <c:catAx>
        <c:axId val="111487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21072"/>
        <c:crosses val="autoZero"/>
        <c:auto val="1"/>
        <c:lblAlgn val="ctr"/>
        <c:lblOffset val="100"/>
        <c:noMultiLvlLbl val="0"/>
      </c:catAx>
      <c:valAx>
        <c:axId val="86221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487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If Raymond's</a:t>
            </a:r>
            <a:r>
              <a:rPr lang="en-US" baseline="0" dirty="0"/>
              <a:t> sales are 100, what are Billy's?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Sheet1!$C$74</c:f>
              <c:strCache>
                <c:ptCount val="1"/>
                <c:pt idx="0">
                  <c:v>Y1 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5F-4D77-AC88-5AA8F41D5A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5F-4D77-AC88-5AA8F41D5A3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5F-4D77-AC88-5AA8F41D5A3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B5F-4D77-AC88-5AA8F41D5A3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B5F-4D77-AC88-5AA8F41D5A3E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B5F-4D77-AC88-5AA8F41D5A3E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B5F-4D77-AC88-5AA8F41D5A3E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B5F-4D77-AC88-5AA8F41D5A3E}"/>
              </c:ext>
            </c:extLst>
          </c:dPt>
          <c:cat>
            <c:strRef>
              <c:f>Sheet1!$B$75:$B$82</c:f>
              <c:strCache>
                <c:ptCount val="8"/>
                <c:pt idx="0">
                  <c:v>Sean</c:v>
                </c:pt>
                <c:pt idx="1">
                  <c:v>Gregory</c:v>
                </c:pt>
                <c:pt idx="2">
                  <c:v>Vincent</c:v>
                </c:pt>
                <c:pt idx="3">
                  <c:v>Raymond</c:v>
                </c:pt>
                <c:pt idx="4">
                  <c:v>Gabriel</c:v>
                </c:pt>
                <c:pt idx="5">
                  <c:v>James</c:v>
                </c:pt>
                <c:pt idx="6">
                  <c:v>Juan</c:v>
                </c:pt>
                <c:pt idx="7">
                  <c:v>Billy</c:v>
                </c:pt>
              </c:strCache>
            </c:strRef>
          </c:cat>
          <c:val>
            <c:numRef>
              <c:f>Sheet1!$C$75:$C$82</c:f>
              <c:numCache>
                <c:formatCode>General</c:formatCode>
                <c:ptCount val="8"/>
                <c:pt idx="0">
                  <c:v>39</c:v>
                </c:pt>
                <c:pt idx="1">
                  <c:v>23</c:v>
                </c:pt>
                <c:pt idx="2">
                  <c:v>60</c:v>
                </c:pt>
                <c:pt idx="3">
                  <c:v>100</c:v>
                </c:pt>
                <c:pt idx="4">
                  <c:v>30</c:v>
                </c:pt>
                <c:pt idx="5">
                  <c:v>28</c:v>
                </c:pt>
                <c:pt idx="6">
                  <c:v>125</c:v>
                </c:pt>
                <c:pt idx="7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8B5F-4D77-AC88-5AA8F41D5A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Sheet1!$B$99:$B$106</cx:f>
        <cx:lvl ptCount="8">
          <cx:pt idx="0">Benjamin</cx:pt>
          <cx:pt idx="1">Anthony</cx:pt>
          <cx:pt idx="2">Samuel</cx:pt>
          <cx:pt idx="3">Lawrence</cx:pt>
          <cx:pt idx="4">Jose</cx:pt>
          <cx:pt idx="5">Donald</cx:pt>
          <cx:pt idx="6">Stephen</cx:pt>
          <cx:pt idx="7">Joseph</cx:pt>
        </cx:lvl>
      </cx:strDim>
      <cx:numDim type="size">
        <cx:f>Sheet1!$C$99:$C$106</cx:f>
        <cx:lvl ptCount="8" formatCode="General">
          <cx:pt idx="0">139</cx:pt>
          <cx:pt idx="1">23</cx:pt>
          <cx:pt idx="2">100</cx:pt>
          <cx:pt idx="3">52</cx:pt>
          <cx:pt idx="4">30</cx:pt>
          <cx:pt idx="5">28</cx:pt>
          <cx:pt idx="6">100</cx:pt>
          <cx:pt idx="7">50</cx:pt>
        </cx:lvl>
      </cx:numDim>
    </cx:data>
  </cx:chartData>
  <cx:chart>
    <cx:title pos="t" align="ctr" overlay="0">
      <cx:tx>
        <cx:txData>
          <cx:v>If Samuel's sales are 100, what are Donald's?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If Samuel's sales are 100, what are Donald's?</a:t>
          </a:r>
        </a:p>
      </cx:txPr>
    </cx:title>
    <cx:plotArea>
      <cx:plotAreaRegion>
        <cx:series layoutId="treemap" uniqueId="{73AE7D96-2D8E-4173-9556-9A389C286D29}">
          <cx:tx>
            <cx:txData>
              <cx:f>Sheet1!$C$98</cx:f>
              <cx:v>Y1 Sales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A953A-E8EF-4AB2-A2C6-9007AC7E276F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D072-74D9-49B0-94C3-A37DB0D95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7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John Snow, 1854 Cholera epidemic, Broad Street. P24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Interesting, complex idea, least ink, multivariate,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CFFF1-A506-4A95-BC7A-A321A50647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Charles Minard, French wines export 1864, p25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Interesting, complex idea, least ink, multivariate, truth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CFFF1-A506-4A95-BC7A-A321A506473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6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64AD-B660-D5FC-EBD2-4226AD6D7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A6055-A6E6-324D-34A1-D78002095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C7757-8EC5-2A75-240F-356390FF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61D4-F807-3013-01B8-90E046AD7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7B414-0273-3340-C9FD-C57F1CA2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8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DA90-8E9A-072B-7955-A8161A81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EA192-EB82-DDBA-1C44-915F7FE92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762AC-0E2A-2275-7092-EC7E3187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8D09F-C158-E151-4E0E-44142D77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C8AB1-7130-4AB7-044D-0A493925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CA67F2-816E-3B89-EFD4-A42928B7D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B3801-6DD7-E38B-890D-76A95E9DE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13F81-502E-6211-E11E-9B3FB0BD7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D113D-6619-AE9F-568F-08C52ADFC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7FB2-18E7-0C85-8EC3-DE84D8922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74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8159D-78FE-2A53-807E-A8FB3D7DC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71792-5257-5405-61FE-F8EE26FC1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88C90-C4FD-448D-15B2-67BAB6A3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F8CE7-05DD-99FA-4384-2BDC0AF3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0A6EE-6C34-9406-8CAB-5D5D244A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5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FE2FB-601C-B38F-26A9-CC681CC6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2EEB5-ACF4-AB03-C549-C1539C65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E6AD5-6FA3-12A3-FBE5-E0CA09DA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28201-5AE1-03E7-E32D-589C1CB73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5363E-B86F-F84B-184E-5C757AE9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87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A825B-7EE8-33DD-80F1-0E968DF2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BA24-1681-4A91-A756-5863512C3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609B77-C052-B6E2-A5A8-1095F4F01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62CA8-C6C2-524F-EBE0-815508A8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49818-FB49-2B50-AA5F-6751C795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B617C-2FFD-5DDC-454F-B0833F38A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92480-CE0F-21EE-791F-848524E1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CFF0F-402A-051C-283F-0BDDA4594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BFBD1-5242-C848-DA91-9965348F6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E748A1-E638-5BE2-8335-F2DC44988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1F1B6-82B7-6BF4-D7CF-81475D8EC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FEA02F-043F-A992-1F81-996298DB8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4DC3C-3E10-9FEC-B425-31F87BC49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97A9B-5C38-E9C1-FDDD-640EACECD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8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D355-8ACC-9501-FAD0-E7038BEC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7595B-F6A2-3ADD-2175-917FE7F6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C417C-F698-C97F-B491-19CC7C9A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F4176-C587-EB0C-51C6-5E62E482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7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FDD27-7306-F995-841D-CBF65332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96A27-A0D4-392E-F7E8-B8C2AA0A0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72EDD-3DA2-53EA-D792-05325898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16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759F6-2B7B-74F6-F167-F4AB5AFD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4D0E2-B337-8DB4-CEDC-3443DBD6F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21324-115E-9C68-6A4A-F8B9CB834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599BE-8BFD-6A77-CB8C-728BB7D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7C2CEA-0637-50A4-5FD8-D4FC28CA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8F332-F85F-F27D-7BEB-775763EB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6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EC78-6EB9-7199-0D5B-D9AD2575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E5E9FD-8FD4-6BB1-1EED-05E42043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7D473-811C-4507-E4E0-92D4B0B9E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BEB3F-AAB7-DC0F-4674-74F59DB5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D227A-FCD8-FDCD-5785-D6F9EF0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13667-EC30-92C9-F794-B571015A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BA79B-6EE8-23B4-A633-970AF8206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F9041-A10D-EBBE-D18C-85640E2B8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8E87-15C0-F654-2F04-9903A088F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6B18-8754-41BA-A10A-BB7FE94BE391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5F95-BA77-C1E9-436E-675D0042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EC5E-25AC-ABE1-CD87-00F15DCB0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0A382-AF90-45E8-A678-DE8F62845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3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sVy5j3SyriUgonV4A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U4MlF3lM2NdqNAP06PSXvw19C8HW_1FATjNxUgS9-K0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capitalist.com/cp/air-quality-in-cities-2022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ocviz.co/lookatdata.html" TargetMode="External"/><Relationship Id="rId2" Type="http://schemas.openxmlformats.org/officeDocument/2006/relationships/hyperlink" Target="mailto:kieran.healy@duke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100.datavizprojec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34AB-11D7-FB67-8ACE-0E18D8DB9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Vis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DF593-5748-65AA-C494-CAD42FA0CB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Updated 1-29-24 by NDG</a:t>
            </a:r>
          </a:p>
        </p:txBody>
      </p:sp>
    </p:spTree>
    <p:extLst>
      <p:ext uri="{BB962C8B-B14F-4D97-AF65-F5344CB8AC3E}">
        <p14:creationId xmlns:p14="http://schemas.microsoft.com/office/powerpoint/2010/main" val="2593983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" name="Picture 1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B4AE0A7-AEA1-5AEE-A3C3-64B6E9ABC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DDD591F-7AD1-FDC4-49E2-FCDF61359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4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31" name="Picture 30" descr="A group of blue and red hexagons&#10;&#10;Description automatically generated">
            <a:extLst>
              <a:ext uri="{FF2B5EF4-FFF2-40B4-BE49-F238E27FC236}">
                <a16:creationId xmlns:a16="http://schemas.microsoft.com/office/drawing/2014/main" id="{179540BD-B36E-CB45-C59B-7D427B63E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64" y="0"/>
            <a:ext cx="6858000" cy="6858000"/>
          </a:xfrm>
          <a:prstGeom prst="rect">
            <a:avLst/>
          </a:prstGeom>
        </p:spPr>
      </p:pic>
      <p:pic>
        <p:nvPicPr>
          <p:cNvPr id="4" name="Picture 3" descr="A screenshot of a pie chart&#10;&#10;Description automatically generated">
            <a:extLst>
              <a:ext uri="{FF2B5EF4-FFF2-40B4-BE49-F238E27FC236}">
                <a16:creationId xmlns:a16="http://schemas.microsoft.com/office/drawing/2014/main" id="{3F0664B6-7B80-4B2F-4FB8-09E123E32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938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5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6" name="Picture 5" descr="A number of flags and numbers&#10;&#10;Description automatically generated with medium confidence">
            <a:extLst>
              <a:ext uri="{FF2B5EF4-FFF2-40B4-BE49-F238E27FC236}">
                <a16:creationId xmlns:a16="http://schemas.microsoft.com/office/drawing/2014/main" id="{16FE9F40-527B-1A44-E054-C229D30B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39" y="0"/>
            <a:ext cx="6858000" cy="6858000"/>
          </a:xfrm>
          <a:prstGeom prst="rect">
            <a:avLst/>
          </a:prstGeom>
        </p:spPr>
      </p:pic>
      <p:pic>
        <p:nvPicPr>
          <p:cNvPr id="8" name="Picture 7" descr="A diagram of a triangle with numbers and symbols&#10;&#10;Description automatically generated">
            <a:extLst>
              <a:ext uri="{FF2B5EF4-FFF2-40B4-BE49-F238E27FC236}">
                <a16:creationId xmlns:a16="http://schemas.microsoft.com/office/drawing/2014/main" id="{E21DC548-3BC0-E59C-9AC6-AEE61BE32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04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4" name="Picture 3" descr="A diagram of numbers and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9B35E0E9-1E4D-1A5E-7532-2A00F2657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map of europe with red and blue cylinders&#10;&#10;Description automatically generated">
            <a:extLst>
              <a:ext uri="{FF2B5EF4-FFF2-40B4-BE49-F238E27FC236}">
                <a16:creationId xmlns:a16="http://schemas.microsoft.com/office/drawing/2014/main" id="{9F40C107-DB93-DA49-CB39-34AEED693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4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3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le with arrows and dots&#10;&#10;Description automatically generated with medium confidence">
            <a:extLst>
              <a:ext uri="{FF2B5EF4-FFF2-40B4-BE49-F238E27FC236}">
                <a16:creationId xmlns:a16="http://schemas.microsoft.com/office/drawing/2014/main" id="{444DCB00-FA76-216F-5978-8025CB53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34" y="0"/>
            <a:ext cx="6858000" cy="6858000"/>
          </a:xfrm>
          <a:prstGeom prst="rect">
            <a:avLst/>
          </a:prstGeom>
        </p:spPr>
      </p:pic>
      <p:pic>
        <p:nvPicPr>
          <p:cNvPr id="5" name="Picture 4" descr="A group of different colored cubes&#10;&#10;Description automatically generated">
            <a:extLst>
              <a:ext uri="{FF2B5EF4-FFF2-40B4-BE49-F238E27FC236}">
                <a16:creationId xmlns:a16="http://schemas.microsoft.com/office/drawing/2014/main" id="{F13CC020-1301-149E-B15A-B5890F1E2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51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7465A9-2225-8EB1-38EA-3A6ED7A2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accuracy?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DC97A-A34D-2BA0-1EC0-2F9ADE679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https://forms.gle/sVy5j3SyriUgonV4A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854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4AE8136-3445-EFAC-601D-DF97CDC40D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2785058"/>
              </p:ext>
            </p:extLst>
          </p:nvPr>
        </p:nvGraphicFramePr>
        <p:xfrm>
          <a:off x="2106283" y="905772"/>
          <a:ext cx="7979434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406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19A3D53-41BB-D6A2-8FDD-0807F68966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102319"/>
              </p:ext>
            </p:extLst>
          </p:nvPr>
        </p:nvGraphicFramePr>
        <p:xfrm>
          <a:off x="2645434" y="572703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070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7398235-6548-0A94-05E2-B359F935CF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8787223"/>
              </p:ext>
            </p:extLst>
          </p:nvPr>
        </p:nvGraphicFramePr>
        <p:xfrm>
          <a:off x="2438400" y="971424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6854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3F9D982-F38B-465B-96F1-AFC6D84BF0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9481874"/>
              </p:ext>
            </p:extLst>
          </p:nvPr>
        </p:nvGraphicFramePr>
        <p:xfrm>
          <a:off x="2438400" y="1067267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7951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041C07-0E71-752B-D258-4D1EC2C0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088591"/>
            <a:ext cx="75628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15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4BD4C2C-1975-593A-75EF-DB1CF9044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5051385"/>
              </p:ext>
            </p:extLst>
          </p:nvPr>
        </p:nvGraphicFramePr>
        <p:xfrm>
          <a:off x="2438400" y="970472"/>
          <a:ext cx="7315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6762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02869869-5246-F55B-937D-A916921FDF5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48151336"/>
                  </p:ext>
                </p:extLst>
              </p:nvPr>
            </p:nvGraphicFramePr>
            <p:xfrm>
              <a:off x="2438400" y="974785"/>
              <a:ext cx="7315200" cy="4572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02869869-5246-F55B-937D-A916921FDF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8400" y="974785"/>
                <a:ext cx="731520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693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85F4E2-FD43-165F-1F34-2AAA10FFDC8E}"/>
              </a:ext>
            </a:extLst>
          </p:cNvPr>
          <p:cNvSpPr txBox="1"/>
          <p:nvPr/>
        </p:nvSpPr>
        <p:spPr>
          <a:xfrm>
            <a:off x="138022" y="6323488"/>
            <a:ext cx="1086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https://docs.google.com/spreadsheets/d/1U4MlF3lM2NdqNAP06PSXvw19C8HW_1FATjNxUgS9-K0/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505957-0134-9061-EE12-F8A4ACF2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7F49F-1BFE-B9B6-7867-52D93D7172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6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8591-1638-CA37-AFA2-2BF1CF10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99" y="90952"/>
            <a:ext cx="10515600" cy="1325563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Picture 3" descr="A black screen with white and blue icons&#10;&#10;Description automatically generated with medium confidence">
            <a:extLst>
              <a:ext uri="{FF2B5EF4-FFF2-40B4-BE49-F238E27FC236}">
                <a16:creationId xmlns:a16="http://schemas.microsoft.com/office/drawing/2014/main" id="{B5639818-3430-2715-420F-FA9C27753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43"/>
          <a:stretch/>
        </p:blipFill>
        <p:spPr>
          <a:xfrm>
            <a:off x="3486727" y="2256658"/>
            <a:ext cx="5218545" cy="23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3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creen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0B8B9C7E-35B6-52E6-CD34-EC16AAA1C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06"/>
          <a:stretch/>
        </p:blipFill>
        <p:spPr>
          <a:xfrm>
            <a:off x="405395" y="2631057"/>
            <a:ext cx="3323170" cy="1997015"/>
          </a:xfrm>
          <a:prstGeom prst="rect">
            <a:avLst/>
          </a:prstGeom>
        </p:spPr>
      </p:pic>
      <p:pic>
        <p:nvPicPr>
          <p:cNvPr id="7" name="Picture 6" descr="A black screen with white and blue icons&#10;&#10;Description automatically generated with medium confidence">
            <a:extLst>
              <a:ext uri="{FF2B5EF4-FFF2-40B4-BE49-F238E27FC236}">
                <a16:creationId xmlns:a16="http://schemas.microsoft.com/office/drawing/2014/main" id="{40B4410D-A722-2E91-248C-B487E5C69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7"/>
          <a:stretch/>
        </p:blipFill>
        <p:spPr>
          <a:xfrm>
            <a:off x="4088921" y="1022039"/>
            <a:ext cx="7884590" cy="49819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88A47A-8371-985E-AC7C-9363CA3C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4" y="34508"/>
            <a:ext cx="10515600" cy="1325563"/>
          </a:xfrm>
        </p:spPr>
        <p:txBody>
          <a:bodyPr/>
          <a:lstStyle/>
          <a:p>
            <a:r>
              <a:rPr lang="en-US" dirty="0"/>
              <a:t>Same axis + adjacency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3E6AC-E17A-2B9A-17D6-F12701F23DD2}"/>
              </a:ext>
            </a:extLst>
          </p:cNvPr>
          <p:cNvSpPr/>
          <p:nvPr/>
        </p:nvSpPr>
        <p:spPr>
          <a:xfrm>
            <a:off x="4390845" y="1431985"/>
            <a:ext cx="3899140" cy="1199072"/>
          </a:xfrm>
          <a:custGeom>
            <a:avLst/>
            <a:gdLst>
              <a:gd name="connsiteX0" fmla="*/ 0 w 3899140"/>
              <a:gd name="connsiteY0" fmla="*/ 0 h 1199072"/>
              <a:gd name="connsiteX1" fmla="*/ 635003 w 3899140"/>
              <a:gd name="connsiteY1" fmla="*/ 0 h 1199072"/>
              <a:gd name="connsiteX2" fmla="*/ 1270006 w 3899140"/>
              <a:gd name="connsiteY2" fmla="*/ 0 h 1199072"/>
              <a:gd name="connsiteX3" fmla="*/ 1866017 w 3899140"/>
              <a:gd name="connsiteY3" fmla="*/ 0 h 1199072"/>
              <a:gd name="connsiteX4" fmla="*/ 2423037 w 3899140"/>
              <a:gd name="connsiteY4" fmla="*/ 0 h 1199072"/>
              <a:gd name="connsiteX5" fmla="*/ 2902074 w 3899140"/>
              <a:gd name="connsiteY5" fmla="*/ 0 h 1199072"/>
              <a:gd name="connsiteX6" fmla="*/ 3381111 w 3899140"/>
              <a:gd name="connsiteY6" fmla="*/ 0 h 1199072"/>
              <a:gd name="connsiteX7" fmla="*/ 3899140 w 3899140"/>
              <a:gd name="connsiteY7" fmla="*/ 0 h 1199072"/>
              <a:gd name="connsiteX8" fmla="*/ 3899140 w 3899140"/>
              <a:gd name="connsiteY8" fmla="*/ 623517 h 1199072"/>
              <a:gd name="connsiteX9" fmla="*/ 3899140 w 3899140"/>
              <a:gd name="connsiteY9" fmla="*/ 1199072 h 1199072"/>
              <a:gd name="connsiteX10" fmla="*/ 3459094 w 3899140"/>
              <a:gd name="connsiteY10" fmla="*/ 1199072 h 1199072"/>
              <a:gd name="connsiteX11" fmla="*/ 2824091 w 3899140"/>
              <a:gd name="connsiteY11" fmla="*/ 1199072 h 1199072"/>
              <a:gd name="connsiteX12" fmla="*/ 2345054 w 3899140"/>
              <a:gd name="connsiteY12" fmla="*/ 1199072 h 1199072"/>
              <a:gd name="connsiteX13" fmla="*/ 1710051 w 3899140"/>
              <a:gd name="connsiteY13" fmla="*/ 1199072 h 1199072"/>
              <a:gd name="connsiteX14" fmla="*/ 1075049 w 3899140"/>
              <a:gd name="connsiteY14" fmla="*/ 1199072 h 1199072"/>
              <a:gd name="connsiteX15" fmla="*/ 479037 w 3899140"/>
              <a:gd name="connsiteY15" fmla="*/ 1199072 h 1199072"/>
              <a:gd name="connsiteX16" fmla="*/ 0 w 3899140"/>
              <a:gd name="connsiteY16" fmla="*/ 1199072 h 1199072"/>
              <a:gd name="connsiteX17" fmla="*/ 0 w 3899140"/>
              <a:gd name="connsiteY17" fmla="*/ 587545 h 1199072"/>
              <a:gd name="connsiteX18" fmla="*/ 0 w 3899140"/>
              <a:gd name="connsiteY18" fmla="*/ 0 h 1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99140" h="1199072" extrusionOk="0">
                <a:moveTo>
                  <a:pt x="0" y="0"/>
                </a:moveTo>
                <a:cubicBezTo>
                  <a:pt x="242994" y="-58510"/>
                  <a:pt x="498441" y="31406"/>
                  <a:pt x="635003" y="0"/>
                </a:cubicBezTo>
                <a:cubicBezTo>
                  <a:pt x="771565" y="-31406"/>
                  <a:pt x="1012489" y="6589"/>
                  <a:pt x="1270006" y="0"/>
                </a:cubicBezTo>
                <a:cubicBezTo>
                  <a:pt x="1527523" y="-6589"/>
                  <a:pt x="1586561" y="24648"/>
                  <a:pt x="1866017" y="0"/>
                </a:cubicBezTo>
                <a:cubicBezTo>
                  <a:pt x="2145473" y="-24648"/>
                  <a:pt x="2282258" y="2475"/>
                  <a:pt x="2423037" y="0"/>
                </a:cubicBezTo>
                <a:cubicBezTo>
                  <a:pt x="2563816" y="-2475"/>
                  <a:pt x="2788081" y="42553"/>
                  <a:pt x="2902074" y="0"/>
                </a:cubicBezTo>
                <a:cubicBezTo>
                  <a:pt x="3016067" y="-42553"/>
                  <a:pt x="3234288" y="12591"/>
                  <a:pt x="3381111" y="0"/>
                </a:cubicBezTo>
                <a:cubicBezTo>
                  <a:pt x="3527934" y="-12591"/>
                  <a:pt x="3711669" y="22437"/>
                  <a:pt x="3899140" y="0"/>
                </a:cubicBezTo>
                <a:cubicBezTo>
                  <a:pt x="3931299" y="150633"/>
                  <a:pt x="3888572" y="437641"/>
                  <a:pt x="3899140" y="623517"/>
                </a:cubicBezTo>
                <a:cubicBezTo>
                  <a:pt x="3909708" y="809393"/>
                  <a:pt x="3870888" y="961849"/>
                  <a:pt x="3899140" y="1199072"/>
                </a:cubicBezTo>
                <a:cubicBezTo>
                  <a:pt x="3727438" y="1226466"/>
                  <a:pt x="3609630" y="1152357"/>
                  <a:pt x="3459094" y="1199072"/>
                </a:cubicBezTo>
                <a:cubicBezTo>
                  <a:pt x="3308558" y="1245787"/>
                  <a:pt x="3004280" y="1122967"/>
                  <a:pt x="2824091" y="1199072"/>
                </a:cubicBezTo>
                <a:cubicBezTo>
                  <a:pt x="2643902" y="1275177"/>
                  <a:pt x="2568161" y="1151326"/>
                  <a:pt x="2345054" y="1199072"/>
                </a:cubicBezTo>
                <a:cubicBezTo>
                  <a:pt x="2121947" y="1246818"/>
                  <a:pt x="1892817" y="1191647"/>
                  <a:pt x="1710051" y="1199072"/>
                </a:cubicBezTo>
                <a:cubicBezTo>
                  <a:pt x="1527285" y="1206497"/>
                  <a:pt x="1238163" y="1167987"/>
                  <a:pt x="1075049" y="1199072"/>
                </a:cubicBezTo>
                <a:cubicBezTo>
                  <a:pt x="911935" y="1230157"/>
                  <a:pt x="701931" y="1135936"/>
                  <a:pt x="479037" y="1199072"/>
                </a:cubicBezTo>
                <a:cubicBezTo>
                  <a:pt x="256143" y="1262208"/>
                  <a:pt x="120910" y="1197041"/>
                  <a:pt x="0" y="1199072"/>
                </a:cubicBezTo>
                <a:cubicBezTo>
                  <a:pt x="-38920" y="901746"/>
                  <a:pt x="19202" y="888507"/>
                  <a:pt x="0" y="587545"/>
                </a:cubicBezTo>
                <a:cubicBezTo>
                  <a:pt x="-19202" y="286583"/>
                  <a:pt x="39815" y="257029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8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screen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0B8B9C7E-35B6-52E6-CD34-EC16AAA1C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r="42919"/>
          <a:stretch/>
        </p:blipFill>
        <p:spPr>
          <a:xfrm>
            <a:off x="530523" y="2365649"/>
            <a:ext cx="2609492" cy="2079781"/>
          </a:xfrm>
          <a:prstGeom prst="rect">
            <a:avLst/>
          </a:prstGeom>
        </p:spPr>
      </p:pic>
      <p:pic>
        <p:nvPicPr>
          <p:cNvPr id="7" name="Picture 6" descr="A black screen with white and blue icons&#10;&#10;Description automatically generated with medium confidence">
            <a:extLst>
              <a:ext uri="{FF2B5EF4-FFF2-40B4-BE49-F238E27FC236}">
                <a16:creationId xmlns:a16="http://schemas.microsoft.com/office/drawing/2014/main" id="{40B4410D-A722-2E91-248C-B487E5C69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7"/>
          <a:stretch/>
        </p:blipFill>
        <p:spPr>
          <a:xfrm>
            <a:off x="4088921" y="1022039"/>
            <a:ext cx="7884590" cy="498194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88A47A-8371-985E-AC7C-9363CA3C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4" y="34508"/>
            <a:ext cx="10515600" cy="1325563"/>
          </a:xfrm>
        </p:spPr>
        <p:txBody>
          <a:bodyPr/>
          <a:lstStyle/>
          <a:p>
            <a:r>
              <a:rPr lang="en-US" dirty="0"/>
              <a:t>Length (axis not aligned)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3E6AC-E17A-2B9A-17D6-F12701F23DD2}"/>
              </a:ext>
            </a:extLst>
          </p:cNvPr>
          <p:cNvSpPr/>
          <p:nvPr/>
        </p:nvSpPr>
        <p:spPr>
          <a:xfrm>
            <a:off x="4442603" y="2527540"/>
            <a:ext cx="5641676" cy="829544"/>
          </a:xfrm>
          <a:custGeom>
            <a:avLst/>
            <a:gdLst>
              <a:gd name="connsiteX0" fmla="*/ 0 w 5641676"/>
              <a:gd name="connsiteY0" fmla="*/ 0 h 829544"/>
              <a:gd name="connsiteX1" fmla="*/ 677001 w 5641676"/>
              <a:gd name="connsiteY1" fmla="*/ 0 h 829544"/>
              <a:gd name="connsiteX2" fmla="*/ 1354002 w 5641676"/>
              <a:gd name="connsiteY2" fmla="*/ 0 h 829544"/>
              <a:gd name="connsiteX3" fmla="*/ 1974587 w 5641676"/>
              <a:gd name="connsiteY3" fmla="*/ 0 h 829544"/>
              <a:gd name="connsiteX4" fmla="*/ 2538754 w 5641676"/>
              <a:gd name="connsiteY4" fmla="*/ 0 h 829544"/>
              <a:gd name="connsiteX5" fmla="*/ 2990088 w 5641676"/>
              <a:gd name="connsiteY5" fmla="*/ 0 h 829544"/>
              <a:gd name="connsiteX6" fmla="*/ 3441422 w 5641676"/>
              <a:gd name="connsiteY6" fmla="*/ 0 h 829544"/>
              <a:gd name="connsiteX7" fmla="*/ 3892756 w 5641676"/>
              <a:gd name="connsiteY7" fmla="*/ 0 h 829544"/>
              <a:gd name="connsiteX8" fmla="*/ 4569758 w 5641676"/>
              <a:gd name="connsiteY8" fmla="*/ 0 h 829544"/>
              <a:gd name="connsiteX9" fmla="*/ 5641676 w 5641676"/>
              <a:gd name="connsiteY9" fmla="*/ 0 h 829544"/>
              <a:gd name="connsiteX10" fmla="*/ 5641676 w 5641676"/>
              <a:gd name="connsiteY10" fmla="*/ 398181 h 829544"/>
              <a:gd name="connsiteX11" fmla="*/ 5641676 w 5641676"/>
              <a:gd name="connsiteY11" fmla="*/ 829544 h 829544"/>
              <a:gd name="connsiteX12" fmla="*/ 5246759 w 5641676"/>
              <a:gd name="connsiteY12" fmla="*/ 829544 h 829544"/>
              <a:gd name="connsiteX13" fmla="*/ 4569758 w 5641676"/>
              <a:gd name="connsiteY13" fmla="*/ 829544 h 829544"/>
              <a:gd name="connsiteX14" fmla="*/ 3892756 w 5641676"/>
              <a:gd name="connsiteY14" fmla="*/ 829544 h 829544"/>
              <a:gd name="connsiteX15" fmla="*/ 3272172 w 5641676"/>
              <a:gd name="connsiteY15" fmla="*/ 829544 h 829544"/>
              <a:gd name="connsiteX16" fmla="*/ 2764421 w 5641676"/>
              <a:gd name="connsiteY16" fmla="*/ 829544 h 829544"/>
              <a:gd name="connsiteX17" fmla="*/ 2143837 w 5641676"/>
              <a:gd name="connsiteY17" fmla="*/ 829544 h 829544"/>
              <a:gd name="connsiteX18" fmla="*/ 1523253 w 5641676"/>
              <a:gd name="connsiteY18" fmla="*/ 829544 h 829544"/>
              <a:gd name="connsiteX19" fmla="*/ 1015502 w 5641676"/>
              <a:gd name="connsiteY19" fmla="*/ 829544 h 829544"/>
              <a:gd name="connsiteX20" fmla="*/ 0 w 5641676"/>
              <a:gd name="connsiteY20" fmla="*/ 829544 h 829544"/>
              <a:gd name="connsiteX21" fmla="*/ 0 w 5641676"/>
              <a:gd name="connsiteY21" fmla="*/ 406477 h 829544"/>
              <a:gd name="connsiteX22" fmla="*/ 0 w 5641676"/>
              <a:gd name="connsiteY22" fmla="*/ 0 h 82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641676" h="829544" extrusionOk="0">
                <a:moveTo>
                  <a:pt x="0" y="0"/>
                </a:moveTo>
                <a:cubicBezTo>
                  <a:pt x="223450" y="-73176"/>
                  <a:pt x="513190" y="6848"/>
                  <a:pt x="677001" y="0"/>
                </a:cubicBezTo>
                <a:cubicBezTo>
                  <a:pt x="840812" y="-6848"/>
                  <a:pt x="1035946" y="2155"/>
                  <a:pt x="1354002" y="0"/>
                </a:cubicBezTo>
                <a:cubicBezTo>
                  <a:pt x="1672058" y="-2155"/>
                  <a:pt x="1767377" y="54410"/>
                  <a:pt x="1974587" y="0"/>
                </a:cubicBezTo>
                <a:cubicBezTo>
                  <a:pt x="2181797" y="-54410"/>
                  <a:pt x="2390309" y="36038"/>
                  <a:pt x="2538754" y="0"/>
                </a:cubicBezTo>
                <a:cubicBezTo>
                  <a:pt x="2687199" y="-36038"/>
                  <a:pt x="2899597" y="46692"/>
                  <a:pt x="2990088" y="0"/>
                </a:cubicBezTo>
                <a:cubicBezTo>
                  <a:pt x="3080579" y="-46692"/>
                  <a:pt x="3318034" y="644"/>
                  <a:pt x="3441422" y="0"/>
                </a:cubicBezTo>
                <a:cubicBezTo>
                  <a:pt x="3564810" y="-644"/>
                  <a:pt x="3722579" y="15024"/>
                  <a:pt x="3892756" y="0"/>
                </a:cubicBezTo>
                <a:cubicBezTo>
                  <a:pt x="4062933" y="-15024"/>
                  <a:pt x="4350025" y="14787"/>
                  <a:pt x="4569758" y="0"/>
                </a:cubicBezTo>
                <a:cubicBezTo>
                  <a:pt x="4789491" y="-14787"/>
                  <a:pt x="5310796" y="46458"/>
                  <a:pt x="5641676" y="0"/>
                </a:cubicBezTo>
                <a:cubicBezTo>
                  <a:pt x="5667119" y="146932"/>
                  <a:pt x="5636697" y="242078"/>
                  <a:pt x="5641676" y="398181"/>
                </a:cubicBezTo>
                <a:cubicBezTo>
                  <a:pt x="5646655" y="554284"/>
                  <a:pt x="5611965" y="627788"/>
                  <a:pt x="5641676" y="829544"/>
                </a:cubicBezTo>
                <a:cubicBezTo>
                  <a:pt x="5546402" y="833987"/>
                  <a:pt x="5397782" y="790479"/>
                  <a:pt x="5246759" y="829544"/>
                </a:cubicBezTo>
                <a:cubicBezTo>
                  <a:pt x="5095736" y="868609"/>
                  <a:pt x="4859237" y="825228"/>
                  <a:pt x="4569758" y="829544"/>
                </a:cubicBezTo>
                <a:cubicBezTo>
                  <a:pt x="4280279" y="833860"/>
                  <a:pt x="4101272" y="814896"/>
                  <a:pt x="3892756" y="829544"/>
                </a:cubicBezTo>
                <a:cubicBezTo>
                  <a:pt x="3684240" y="844192"/>
                  <a:pt x="3518481" y="757214"/>
                  <a:pt x="3272172" y="829544"/>
                </a:cubicBezTo>
                <a:cubicBezTo>
                  <a:pt x="3025863" y="901874"/>
                  <a:pt x="3015896" y="815881"/>
                  <a:pt x="2764421" y="829544"/>
                </a:cubicBezTo>
                <a:cubicBezTo>
                  <a:pt x="2512946" y="843207"/>
                  <a:pt x="2281589" y="770064"/>
                  <a:pt x="2143837" y="829544"/>
                </a:cubicBezTo>
                <a:cubicBezTo>
                  <a:pt x="2006085" y="889024"/>
                  <a:pt x="1789137" y="776405"/>
                  <a:pt x="1523253" y="829544"/>
                </a:cubicBezTo>
                <a:cubicBezTo>
                  <a:pt x="1257369" y="882683"/>
                  <a:pt x="1211993" y="792990"/>
                  <a:pt x="1015502" y="829544"/>
                </a:cubicBezTo>
                <a:cubicBezTo>
                  <a:pt x="819011" y="866098"/>
                  <a:pt x="436127" y="741496"/>
                  <a:pt x="0" y="829544"/>
                </a:cubicBezTo>
                <a:cubicBezTo>
                  <a:pt x="-6214" y="701917"/>
                  <a:pt x="37255" y="605605"/>
                  <a:pt x="0" y="406477"/>
                </a:cubicBezTo>
                <a:cubicBezTo>
                  <a:pt x="-37255" y="207349"/>
                  <a:pt x="6911" y="8884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4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screen with white and blue icons&#10;&#10;Description automatically generated with medium confidence">
            <a:extLst>
              <a:ext uri="{FF2B5EF4-FFF2-40B4-BE49-F238E27FC236}">
                <a16:creationId xmlns:a16="http://schemas.microsoft.com/office/drawing/2014/main" id="{40B4410D-A722-2E91-248C-B487E5C69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7"/>
          <a:stretch/>
        </p:blipFill>
        <p:spPr>
          <a:xfrm>
            <a:off x="4088921" y="1022039"/>
            <a:ext cx="7884590" cy="4981943"/>
          </a:xfrm>
          <a:prstGeom prst="rect">
            <a:avLst/>
          </a:prstGeom>
        </p:spPr>
      </p:pic>
      <p:pic>
        <p:nvPicPr>
          <p:cNvPr id="6" name="Picture 5" descr="A black screen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0B8B9C7E-35B6-52E6-CD34-EC16AAA1C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5" r="33542"/>
          <a:stretch/>
        </p:blipFill>
        <p:spPr>
          <a:xfrm>
            <a:off x="802976" y="1682163"/>
            <a:ext cx="1784949" cy="35626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88A47A-8371-985E-AC7C-9363CA3C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4" y="34508"/>
            <a:ext cx="10515600" cy="1325563"/>
          </a:xfrm>
        </p:spPr>
        <p:txBody>
          <a:bodyPr/>
          <a:lstStyle/>
          <a:p>
            <a:r>
              <a:rPr lang="en-US" dirty="0"/>
              <a:t>Angle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3E6AC-E17A-2B9A-17D6-F12701F23DD2}"/>
              </a:ext>
            </a:extLst>
          </p:cNvPr>
          <p:cNvSpPr/>
          <p:nvPr/>
        </p:nvSpPr>
        <p:spPr>
          <a:xfrm>
            <a:off x="4468483" y="3278038"/>
            <a:ext cx="6944264" cy="370936"/>
          </a:xfrm>
          <a:custGeom>
            <a:avLst/>
            <a:gdLst>
              <a:gd name="connsiteX0" fmla="*/ 0 w 6944264"/>
              <a:gd name="connsiteY0" fmla="*/ 0 h 370936"/>
              <a:gd name="connsiteX1" fmla="*/ 717574 w 6944264"/>
              <a:gd name="connsiteY1" fmla="*/ 0 h 370936"/>
              <a:gd name="connsiteX2" fmla="*/ 1435148 w 6944264"/>
              <a:gd name="connsiteY2" fmla="*/ 0 h 370936"/>
              <a:gd name="connsiteX3" fmla="*/ 2083279 w 6944264"/>
              <a:gd name="connsiteY3" fmla="*/ 0 h 370936"/>
              <a:gd name="connsiteX4" fmla="*/ 2661968 w 6944264"/>
              <a:gd name="connsiteY4" fmla="*/ 0 h 370936"/>
              <a:gd name="connsiteX5" fmla="*/ 3101771 w 6944264"/>
              <a:gd name="connsiteY5" fmla="*/ 0 h 370936"/>
              <a:gd name="connsiteX6" fmla="*/ 3541575 w 6944264"/>
              <a:gd name="connsiteY6" fmla="*/ 0 h 370936"/>
              <a:gd name="connsiteX7" fmla="*/ 3981378 w 6944264"/>
              <a:gd name="connsiteY7" fmla="*/ 0 h 370936"/>
              <a:gd name="connsiteX8" fmla="*/ 4698952 w 6944264"/>
              <a:gd name="connsiteY8" fmla="*/ 0 h 370936"/>
              <a:gd name="connsiteX9" fmla="*/ 5416526 w 6944264"/>
              <a:gd name="connsiteY9" fmla="*/ 0 h 370936"/>
              <a:gd name="connsiteX10" fmla="*/ 5856329 w 6944264"/>
              <a:gd name="connsiteY10" fmla="*/ 0 h 370936"/>
              <a:gd name="connsiteX11" fmla="*/ 6365575 w 6944264"/>
              <a:gd name="connsiteY11" fmla="*/ 0 h 370936"/>
              <a:gd name="connsiteX12" fmla="*/ 6944264 w 6944264"/>
              <a:gd name="connsiteY12" fmla="*/ 0 h 370936"/>
              <a:gd name="connsiteX13" fmla="*/ 6944264 w 6944264"/>
              <a:gd name="connsiteY13" fmla="*/ 370936 h 370936"/>
              <a:gd name="connsiteX14" fmla="*/ 6504461 w 6944264"/>
              <a:gd name="connsiteY14" fmla="*/ 370936 h 370936"/>
              <a:gd name="connsiteX15" fmla="*/ 5856329 w 6944264"/>
              <a:gd name="connsiteY15" fmla="*/ 370936 h 370936"/>
              <a:gd name="connsiteX16" fmla="*/ 5347083 w 6944264"/>
              <a:gd name="connsiteY16" fmla="*/ 370936 h 370936"/>
              <a:gd name="connsiteX17" fmla="*/ 4698952 w 6944264"/>
              <a:gd name="connsiteY17" fmla="*/ 370936 h 370936"/>
              <a:gd name="connsiteX18" fmla="*/ 4050821 w 6944264"/>
              <a:gd name="connsiteY18" fmla="*/ 370936 h 370936"/>
              <a:gd name="connsiteX19" fmla="*/ 3541575 w 6944264"/>
              <a:gd name="connsiteY19" fmla="*/ 370936 h 370936"/>
              <a:gd name="connsiteX20" fmla="*/ 2962886 w 6944264"/>
              <a:gd name="connsiteY20" fmla="*/ 370936 h 370936"/>
              <a:gd name="connsiteX21" fmla="*/ 2314755 w 6944264"/>
              <a:gd name="connsiteY21" fmla="*/ 370936 h 370936"/>
              <a:gd name="connsiteX22" fmla="*/ 1597181 w 6944264"/>
              <a:gd name="connsiteY22" fmla="*/ 370936 h 370936"/>
              <a:gd name="connsiteX23" fmla="*/ 1018492 w 6944264"/>
              <a:gd name="connsiteY23" fmla="*/ 370936 h 370936"/>
              <a:gd name="connsiteX24" fmla="*/ 648131 w 6944264"/>
              <a:gd name="connsiteY24" fmla="*/ 370936 h 370936"/>
              <a:gd name="connsiteX25" fmla="*/ 0 w 6944264"/>
              <a:gd name="connsiteY25" fmla="*/ 370936 h 370936"/>
              <a:gd name="connsiteX26" fmla="*/ 0 w 6944264"/>
              <a:gd name="connsiteY26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944264" h="370936" extrusionOk="0">
                <a:moveTo>
                  <a:pt x="0" y="0"/>
                </a:moveTo>
                <a:cubicBezTo>
                  <a:pt x="197876" y="-46849"/>
                  <a:pt x="406590" y="56922"/>
                  <a:pt x="717574" y="0"/>
                </a:cubicBezTo>
                <a:cubicBezTo>
                  <a:pt x="1028558" y="-56922"/>
                  <a:pt x="1166518" y="24116"/>
                  <a:pt x="1435148" y="0"/>
                </a:cubicBezTo>
                <a:cubicBezTo>
                  <a:pt x="1703778" y="-24116"/>
                  <a:pt x="1820174" y="67492"/>
                  <a:pt x="2083279" y="0"/>
                </a:cubicBezTo>
                <a:cubicBezTo>
                  <a:pt x="2346384" y="-67492"/>
                  <a:pt x="2508682" y="45430"/>
                  <a:pt x="2661968" y="0"/>
                </a:cubicBezTo>
                <a:cubicBezTo>
                  <a:pt x="2815254" y="-45430"/>
                  <a:pt x="2890151" y="999"/>
                  <a:pt x="3101771" y="0"/>
                </a:cubicBezTo>
                <a:cubicBezTo>
                  <a:pt x="3313391" y="-999"/>
                  <a:pt x="3405757" y="3230"/>
                  <a:pt x="3541575" y="0"/>
                </a:cubicBezTo>
                <a:cubicBezTo>
                  <a:pt x="3677393" y="-3230"/>
                  <a:pt x="3818334" y="10850"/>
                  <a:pt x="3981378" y="0"/>
                </a:cubicBezTo>
                <a:cubicBezTo>
                  <a:pt x="4144422" y="-10850"/>
                  <a:pt x="4407681" y="72511"/>
                  <a:pt x="4698952" y="0"/>
                </a:cubicBezTo>
                <a:cubicBezTo>
                  <a:pt x="4990223" y="-72511"/>
                  <a:pt x="5231073" y="5434"/>
                  <a:pt x="5416526" y="0"/>
                </a:cubicBezTo>
                <a:cubicBezTo>
                  <a:pt x="5601979" y="-5434"/>
                  <a:pt x="5671838" y="44573"/>
                  <a:pt x="5856329" y="0"/>
                </a:cubicBezTo>
                <a:cubicBezTo>
                  <a:pt x="6040820" y="-44573"/>
                  <a:pt x="6199025" y="4232"/>
                  <a:pt x="6365575" y="0"/>
                </a:cubicBezTo>
                <a:cubicBezTo>
                  <a:pt x="6532125" y="-4232"/>
                  <a:pt x="6828127" y="54103"/>
                  <a:pt x="6944264" y="0"/>
                </a:cubicBezTo>
                <a:cubicBezTo>
                  <a:pt x="6971703" y="173835"/>
                  <a:pt x="6929535" y="213063"/>
                  <a:pt x="6944264" y="370936"/>
                </a:cubicBezTo>
                <a:cubicBezTo>
                  <a:pt x="6790741" y="414431"/>
                  <a:pt x="6595749" y="349434"/>
                  <a:pt x="6504461" y="370936"/>
                </a:cubicBezTo>
                <a:cubicBezTo>
                  <a:pt x="6413173" y="392438"/>
                  <a:pt x="6125727" y="345093"/>
                  <a:pt x="5856329" y="370936"/>
                </a:cubicBezTo>
                <a:cubicBezTo>
                  <a:pt x="5586931" y="396779"/>
                  <a:pt x="5461522" y="359571"/>
                  <a:pt x="5347083" y="370936"/>
                </a:cubicBezTo>
                <a:cubicBezTo>
                  <a:pt x="5232644" y="382301"/>
                  <a:pt x="4892066" y="313734"/>
                  <a:pt x="4698952" y="370936"/>
                </a:cubicBezTo>
                <a:cubicBezTo>
                  <a:pt x="4505838" y="428138"/>
                  <a:pt x="4356787" y="313982"/>
                  <a:pt x="4050821" y="370936"/>
                </a:cubicBezTo>
                <a:cubicBezTo>
                  <a:pt x="3744855" y="427890"/>
                  <a:pt x="3689570" y="311281"/>
                  <a:pt x="3541575" y="370936"/>
                </a:cubicBezTo>
                <a:cubicBezTo>
                  <a:pt x="3393580" y="430591"/>
                  <a:pt x="3134509" y="342028"/>
                  <a:pt x="2962886" y="370936"/>
                </a:cubicBezTo>
                <a:cubicBezTo>
                  <a:pt x="2791263" y="399844"/>
                  <a:pt x="2581252" y="298485"/>
                  <a:pt x="2314755" y="370936"/>
                </a:cubicBezTo>
                <a:cubicBezTo>
                  <a:pt x="2048258" y="443387"/>
                  <a:pt x="1947888" y="323991"/>
                  <a:pt x="1597181" y="370936"/>
                </a:cubicBezTo>
                <a:cubicBezTo>
                  <a:pt x="1246474" y="417881"/>
                  <a:pt x="1190631" y="342704"/>
                  <a:pt x="1018492" y="370936"/>
                </a:cubicBezTo>
                <a:cubicBezTo>
                  <a:pt x="846353" y="399168"/>
                  <a:pt x="826867" y="336304"/>
                  <a:pt x="648131" y="370936"/>
                </a:cubicBezTo>
                <a:cubicBezTo>
                  <a:pt x="469395" y="405568"/>
                  <a:pt x="235047" y="302615"/>
                  <a:pt x="0" y="370936"/>
                </a:cubicBezTo>
                <a:cubicBezTo>
                  <a:pt x="-25892" y="236795"/>
                  <a:pt x="19834" y="7995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24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screen with white and blue icons&#10;&#10;Description automatically generated with medium confidence">
            <a:extLst>
              <a:ext uri="{FF2B5EF4-FFF2-40B4-BE49-F238E27FC236}">
                <a16:creationId xmlns:a16="http://schemas.microsoft.com/office/drawing/2014/main" id="{40B4410D-A722-2E91-248C-B487E5C69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57"/>
          <a:stretch/>
        </p:blipFill>
        <p:spPr>
          <a:xfrm>
            <a:off x="4088921" y="1022039"/>
            <a:ext cx="7884590" cy="4981943"/>
          </a:xfrm>
          <a:prstGeom prst="rect">
            <a:avLst/>
          </a:prstGeom>
        </p:spPr>
      </p:pic>
      <p:pic>
        <p:nvPicPr>
          <p:cNvPr id="6" name="Picture 5" descr="A black screen with white lines&#10;&#10;Description automatically generated with medium confidence">
            <a:extLst>
              <a:ext uri="{FF2B5EF4-FFF2-40B4-BE49-F238E27FC236}">
                <a16:creationId xmlns:a16="http://schemas.microsoft.com/office/drawing/2014/main" id="{0B8B9C7E-35B6-52E6-CD34-EC16AAA1C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5"/>
          <a:stretch/>
        </p:blipFill>
        <p:spPr>
          <a:xfrm>
            <a:off x="284672" y="2277374"/>
            <a:ext cx="3499892" cy="20875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88A47A-8371-985E-AC7C-9363CA3CD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14" y="34508"/>
            <a:ext cx="10515600" cy="1325563"/>
          </a:xfrm>
        </p:spPr>
        <p:txBody>
          <a:bodyPr/>
          <a:lstStyle/>
          <a:p>
            <a:r>
              <a:rPr lang="en-US" dirty="0"/>
              <a:t>Size (rectangle &amp; circle)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3E6AC-E17A-2B9A-17D6-F12701F23DD2}"/>
              </a:ext>
            </a:extLst>
          </p:cNvPr>
          <p:cNvSpPr/>
          <p:nvPr/>
        </p:nvSpPr>
        <p:spPr>
          <a:xfrm>
            <a:off x="4468481" y="3588589"/>
            <a:ext cx="7030529" cy="1199072"/>
          </a:xfrm>
          <a:custGeom>
            <a:avLst/>
            <a:gdLst>
              <a:gd name="connsiteX0" fmla="*/ 0 w 7030529"/>
              <a:gd name="connsiteY0" fmla="*/ 0 h 1199072"/>
              <a:gd name="connsiteX1" fmla="*/ 726488 w 7030529"/>
              <a:gd name="connsiteY1" fmla="*/ 0 h 1199072"/>
              <a:gd name="connsiteX2" fmla="*/ 1452976 w 7030529"/>
              <a:gd name="connsiteY2" fmla="*/ 0 h 1199072"/>
              <a:gd name="connsiteX3" fmla="*/ 2109159 w 7030529"/>
              <a:gd name="connsiteY3" fmla="*/ 0 h 1199072"/>
              <a:gd name="connsiteX4" fmla="*/ 2695036 w 7030529"/>
              <a:gd name="connsiteY4" fmla="*/ 0 h 1199072"/>
              <a:gd name="connsiteX5" fmla="*/ 3140303 w 7030529"/>
              <a:gd name="connsiteY5" fmla="*/ 0 h 1199072"/>
              <a:gd name="connsiteX6" fmla="*/ 3585570 w 7030529"/>
              <a:gd name="connsiteY6" fmla="*/ 0 h 1199072"/>
              <a:gd name="connsiteX7" fmla="*/ 4030837 w 7030529"/>
              <a:gd name="connsiteY7" fmla="*/ 0 h 1199072"/>
              <a:gd name="connsiteX8" fmla="*/ 4757325 w 7030529"/>
              <a:gd name="connsiteY8" fmla="*/ 0 h 1199072"/>
              <a:gd name="connsiteX9" fmla="*/ 5483813 w 7030529"/>
              <a:gd name="connsiteY9" fmla="*/ 0 h 1199072"/>
              <a:gd name="connsiteX10" fmla="*/ 5929079 w 7030529"/>
              <a:gd name="connsiteY10" fmla="*/ 0 h 1199072"/>
              <a:gd name="connsiteX11" fmla="*/ 6444652 w 7030529"/>
              <a:gd name="connsiteY11" fmla="*/ 0 h 1199072"/>
              <a:gd name="connsiteX12" fmla="*/ 7030529 w 7030529"/>
              <a:gd name="connsiteY12" fmla="*/ 0 h 1199072"/>
              <a:gd name="connsiteX13" fmla="*/ 7030529 w 7030529"/>
              <a:gd name="connsiteY13" fmla="*/ 599536 h 1199072"/>
              <a:gd name="connsiteX14" fmla="*/ 7030529 w 7030529"/>
              <a:gd name="connsiteY14" fmla="*/ 1199072 h 1199072"/>
              <a:gd name="connsiteX15" fmla="*/ 6444652 w 7030529"/>
              <a:gd name="connsiteY15" fmla="*/ 1199072 h 1199072"/>
              <a:gd name="connsiteX16" fmla="*/ 5929079 w 7030529"/>
              <a:gd name="connsiteY16" fmla="*/ 1199072 h 1199072"/>
              <a:gd name="connsiteX17" fmla="*/ 5272897 w 7030529"/>
              <a:gd name="connsiteY17" fmla="*/ 1199072 h 1199072"/>
              <a:gd name="connsiteX18" fmla="*/ 4616714 w 7030529"/>
              <a:gd name="connsiteY18" fmla="*/ 1199072 h 1199072"/>
              <a:gd name="connsiteX19" fmla="*/ 4101142 w 7030529"/>
              <a:gd name="connsiteY19" fmla="*/ 1199072 h 1199072"/>
              <a:gd name="connsiteX20" fmla="*/ 3515265 w 7030529"/>
              <a:gd name="connsiteY20" fmla="*/ 1199072 h 1199072"/>
              <a:gd name="connsiteX21" fmla="*/ 2859082 w 7030529"/>
              <a:gd name="connsiteY21" fmla="*/ 1199072 h 1199072"/>
              <a:gd name="connsiteX22" fmla="*/ 2132594 w 7030529"/>
              <a:gd name="connsiteY22" fmla="*/ 1199072 h 1199072"/>
              <a:gd name="connsiteX23" fmla="*/ 1546716 w 7030529"/>
              <a:gd name="connsiteY23" fmla="*/ 1199072 h 1199072"/>
              <a:gd name="connsiteX24" fmla="*/ 1171755 w 7030529"/>
              <a:gd name="connsiteY24" fmla="*/ 1199072 h 1199072"/>
              <a:gd name="connsiteX25" fmla="*/ 796793 w 7030529"/>
              <a:gd name="connsiteY25" fmla="*/ 1199072 h 1199072"/>
              <a:gd name="connsiteX26" fmla="*/ 0 w 7030529"/>
              <a:gd name="connsiteY26" fmla="*/ 1199072 h 1199072"/>
              <a:gd name="connsiteX27" fmla="*/ 0 w 7030529"/>
              <a:gd name="connsiteY27" fmla="*/ 611527 h 1199072"/>
              <a:gd name="connsiteX28" fmla="*/ 0 w 7030529"/>
              <a:gd name="connsiteY28" fmla="*/ 0 h 119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030529" h="1199072" extrusionOk="0">
                <a:moveTo>
                  <a:pt x="0" y="0"/>
                </a:moveTo>
                <a:cubicBezTo>
                  <a:pt x="223747" y="-23422"/>
                  <a:pt x="559468" y="63831"/>
                  <a:pt x="726488" y="0"/>
                </a:cubicBezTo>
                <a:cubicBezTo>
                  <a:pt x="893508" y="-63831"/>
                  <a:pt x="1127746" y="42176"/>
                  <a:pt x="1452976" y="0"/>
                </a:cubicBezTo>
                <a:cubicBezTo>
                  <a:pt x="1778206" y="-42176"/>
                  <a:pt x="1811367" y="75296"/>
                  <a:pt x="2109159" y="0"/>
                </a:cubicBezTo>
                <a:cubicBezTo>
                  <a:pt x="2406951" y="-75296"/>
                  <a:pt x="2447719" y="34360"/>
                  <a:pt x="2695036" y="0"/>
                </a:cubicBezTo>
                <a:cubicBezTo>
                  <a:pt x="2942353" y="-34360"/>
                  <a:pt x="3034918" y="11521"/>
                  <a:pt x="3140303" y="0"/>
                </a:cubicBezTo>
                <a:cubicBezTo>
                  <a:pt x="3245688" y="-11521"/>
                  <a:pt x="3401143" y="8681"/>
                  <a:pt x="3585570" y="0"/>
                </a:cubicBezTo>
                <a:cubicBezTo>
                  <a:pt x="3769997" y="-8681"/>
                  <a:pt x="3864965" y="46214"/>
                  <a:pt x="4030837" y="0"/>
                </a:cubicBezTo>
                <a:cubicBezTo>
                  <a:pt x="4196709" y="-46214"/>
                  <a:pt x="4465627" y="29102"/>
                  <a:pt x="4757325" y="0"/>
                </a:cubicBezTo>
                <a:cubicBezTo>
                  <a:pt x="5049023" y="-29102"/>
                  <a:pt x="5165559" y="83310"/>
                  <a:pt x="5483813" y="0"/>
                </a:cubicBezTo>
                <a:cubicBezTo>
                  <a:pt x="5802067" y="-83310"/>
                  <a:pt x="5790638" y="42502"/>
                  <a:pt x="5929079" y="0"/>
                </a:cubicBezTo>
                <a:cubicBezTo>
                  <a:pt x="6067520" y="-42502"/>
                  <a:pt x="6197983" y="6268"/>
                  <a:pt x="6444652" y="0"/>
                </a:cubicBezTo>
                <a:cubicBezTo>
                  <a:pt x="6691321" y="-6268"/>
                  <a:pt x="6846726" y="10172"/>
                  <a:pt x="7030529" y="0"/>
                </a:cubicBezTo>
                <a:cubicBezTo>
                  <a:pt x="7099073" y="197009"/>
                  <a:pt x="6971300" y="417353"/>
                  <a:pt x="7030529" y="599536"/>
                </a:cubicBezTo>
                <a:cubicBezTo>
                  <a:pt x="7089758" y="781719"/>
                  <a:pt x="6982262" y="952441"/>
                  <a:pt x="7030529" y="1199072"/>
                </a:cubicBezTo>
                <a:cubicBezTo>
                  <a:pt x="6757639" y="1199912"/>
                  <a:pt x="6732694" y="1195658"/>
                  <a:pt x="6444652" y="1199072"/>
                </a:cubicBezTo>
                <a:cubicBezTo>
                  <a:pt x="6156610" y="1202486"/>
                  <a:pt x="6039476" y="1137398"/>
                  <a:pt x="5929079" y="1199072"/>
                </a:cubicBezTo>
                <a:cubicBezTo>
                  <a:pt x="5818682" y="1260746"/>
                  <a:pt x="5451400" y="1127894"/>
                  <a:pt x="5272897" y="1199072"/>
                </a:cubicBezTo>
                <a:cubicBezTo>
                  <a:pt x="5094394" y="1270250"/>
                  <a:pt x="4837921" y="1122692"/>
                  <a:pt x="4616714" y="1199072"/>
                </a:cubicBezTo>
                <a:cubicBezTo>
                  <a:pt x="4395507" y="1275452"/>
                  <a:pt x="4329030" y="1179858"/>
                  <a:pt x="4101142" y="1199072"/>
                </a:cubicBezTo>
                <a:cubicBezTo>
                  <a:pt x="3873254" y="1218286"/>
                  <a:pt x="3768691" y="1154979"/>
                  <a:pt x="3515265" y="1199072"/>
                </a:cubicBezTo>
                <a:cubicBezTo>
                  <a:pt x="3261839" y="1243165"/>
                  <a:pt x="3161769" y="1137403"/>
                  <a:pt x="2859082" y="1199072"/>
                </a:cubicBezTo>
                <a:cubicBezTo>
                  <a:pt x="2556395" y="1260741"/>
                  <a:pt x="2348688" y="1121251"/>
                  <a:pt x="2132594" y="1199072"/>
                </a:cubicBezTo>
                <a:cubicBezTo>
                  <a:pt x="1916500" y="1276893"/>
                  <a:pt x="1829857" y="1163419"/>
                  <a:pt x="1546716" y="1199072"/>
                </a:cubicBezTo>
                <a:cubicBezTo>
                  <a:pt x="1263575" y="1234725"/>
                  <a:pt x="1297441" y="1164191"/>
                  <a:pt x="1171755" y="1199072"/>
                </a:cubicBezTo>
                <a:cubicBezTo>
                  <a:pt x="1046069" y="1233953"/>
                  <a:pt x="939958" y="1162086"/>
                  <a:pt x="796793" y="1199072"/>
                </a:cubicBezTo>
                <a:cubicBezTo>
                  <a:pt x="653628" y="1236058"/>
                  <a:pt x="225041" y="1133308"/>
                  <a:pt x="0" y="1199072"/>
                </a:cubicBezTo>
                <a:cubicBezTo>
                  <a:pt x="-41693" y="983954"/>
                  <a:pt x="9569" y="849330"/>
                  <a:pt x="0" y="611527"/>
                </a:cubicBezTo>
                <a:cubicBezTo>
                  <a:pt x="-9569" y="373725"/>
                  <a:pt x="4026" y="28871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bg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70692693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51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0FEB9-E478-18F8-256E-977E20C9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7499F-BC76-2856-84F1-1DA8C1E5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charts using the Tableau BLS Dataset</a:t>
            </a:r>
          </a:p>
          <a:p>
            <a:r>
              <a:rPr lang="en-US" dirty="0"/>
              <a:t>What occupational groups in WV have the highest and lowest salaries?</a:t>
            </a:r>
          </a:p>
          <a:p>
            <a:pPr lvl="1"/>
            <a:r>
              <a:rPr lang="en-US" dirty="0"/>
              <a:t>Position (common scale, stacked)</a:t>
            </a:r>
          </a:p>
          <a:p>
            <a:pPr lvl="1"/>
            <a:r>
              <a:rPr lang="en-US" dirty="0"/>
              <a:t>Angle</a:t>
            </a:r>
          </a:p>
          <a:p>
            <a:pPr lvl="1"/>
            <a:r>
              <a:rPr lang="en-US" dirty="0"/>
              <a:t>Size (circular, square, non-adjacent square)</a:t>
            </a:r>
          </a:p>
          <a:p>
            <a:pPr lvl="1"/>
            <a:r>
              <a:rPr lang="en-US" dirty="0"/>
              <a:t>Color (hue, intensity)</a:t>
            </a:r>
          </a:p>
          <a:p>
            <a:r>
              <a:rPr lang="en-US" dirty="0"/>
              <a:t>Suggestions:</a:t>
            </a:r>
          </a:p>
          <a:p>
            <a:pPr lvl="1"/>
            <a:r>
              <a:rPr lang="en-US" dirty="0"/>
              <a:t>Bar showing Occ Group Median Income </a:t>
            </a:r>
          </a:p>
          <a:p>
            <a:pPr lvl="1"/>
            <a:r>
              <a:rPr lang="en-US" dirty="0"/>
              <a:t>Stacked Bar showing 10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 income</a:t>
            </a:r>
          </a:p>
          <a:p>
            <a:pPr lvl="1"/>
            <a:r>
              <a:rPr lang="en-US" dirty="0" err="1"/>
              <a:t>Treemap</a:t>
            </a:r>
            <a:r>
              <a:rPr lang="en-US" dirty="0"/>
              <a:t> &amp; Pie showing jobs per 1000 people</a:t>
            </a:r>
          </a:p>
          <a:p>
            <a:pPr lvl="1"/>
            <a:r>
              <a:rPr lang="en-US" dirty="0"/>
              <a:t>Scatterplot showing Jobs per 1000 people against Median</a:t>
            </a:r>
          </a:p>
        </p:txBody>
      </p:sp>
    </p:spTree>
    <p:extLst>
      <p:ext uri="{BB962C8B-B14F-4D97-AF65-F5344CB8AC3E}">
        <p14:creationId xmlns:p14="http://schemas.microsoft.com/office/powerpoint/2010/main" val="2123708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D45BA-3887-8083-ECF8-C2A2EC78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</a:p>
        </p:txBody>
      </p:sp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FFECB6E5-8261-2A47-33A6-C8056EA37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04" y="1907090"/>
            <a:ext cx="4933591" cy="44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96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hart&#10;&#10;Description automatically generated">
            <a:extLst>
              <a:ext uri="{FF2B5EF4-FFF2-40B4-BE49-F238E27FC236}">
                <a16:creationId xmlns:a16="http://schemas.microsoft.com/office/drawing/2014/main" id="{667E7B82-BBD4-0ECE-BAD7-E9571ADF8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84"/>
          <a:stretch/>
        </p:blipFill>
        <p:spPr>
          <a:xfrm>
            <a:off x="4230690" y="1325563"/>
            <a:ext cx="4154444" cy="54864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B3816CB-29CA-D84B-A7BD-695CCE0D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0"/>
            <a:ext cx="10515600" cy="1325563"/>
          </a:xfrm>
        </p:spPr>
        <p:txBody>
          <a:bodyPr/>
          <a:lstStyle/>
          <a:p>
            <a:r>
              <a:rPr lang="en-US" dirty="0"/>
              <a:t>Draw your data with each channel</a:t>
            </a:r>
          </a:p>
        </p:txBody>
      </p:sp>
    </p:spTree>
    <p:extLst>
      <p:ext uri="{BB962C8B-B14F-4D97-AF65-F5344CB8AC3E}">
        <p14:creationId xmlns:p14="http://schemas.microsoft.com/office/powerpoint/2010/main" val="3493303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B7F-5D25-5751-78C0-ABE1DB96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3" y="201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Compare </a:t>
            </a:r>
            <a:r>
              <a:rPr lang="en-US" sz="3200" i="1" dirty="0"/>
              <a:t>x </a:t>
            </a:r>
            <a:r>
              <a:rPr lang="en-US" sz="3200" dirty="0"/>
              <a:t>versus residuals (errors)</a:t>
            </a:r>
            <a:br>
              <a:rPr lang="en-US" sz="3200" dirty="0"/>
            </a:br>
            <a:r>
              <a:rPr lang="en-US" sz="3200" i="1" dirty="0"/>
              <a:t>Match the stories</a:t>
            </a: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F56278A-BFE7-D82D-E618-8360C5FB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>
          <a:xfrm>
            <a:off x="398253" y="1311260"/>
            <a:ext cx="11200425" cy="2510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A50AD-3E45-38BD-6FDF-6F6B3AE97CBB}"/>
              </a:ext>
            </a:extLst>
          </p:cNvPr>
          <p:cNvSpPr/>
          <p:nvPr/>
        </p:nvSpPr>
        <p:spPr>
          <a:xfrm>
            <a:off x="398253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salesperson is assigned a city. Since cities are different sizes, evaluate their performance </a:t>
            </a:r>
            <a:r>
              <a:rPr lang="en-US" i="1" dirty="0"/>
              <a:t>in context</a:t>
            </a:r>
            <a:r>
              <a:rPr lang="en-US" dirty="0"/>
              <a:t>.</a:t>
            </a:r>
          </a:p>
        </p:txBody>
      </p:sp>
      <p:pic>
        <p:nvPicPr>
          <p:cNvPr id="9" name="Picture 8" descr="A blue and white diagram&#10;&#10;Description automatically generated">
            <a:extLst>
              <a:ext uri="{FF2B5EF4-FFF2-40B4-BE49-F238E27FC236}">
                <a16:creationId xmlns:a16="http://schemas.microsoft.com/office/drawing/2014/main" id="{304ACBA5-BF10-CEBB-DE43-5E80676B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63" y="4413085"/>
            <a:ext cx="4534620" cy="2267310"/>
          </a:xfrm>
          <a:prstGeom prst="rect">
            <a:avLst/>
          </a:prstGeom>
        </p:spPr>
      </p:pic>
      <p:pic>
        <p:nvPicPr>
          <p:cNvPr id="11" name="Picture 10" descr="A blue lines with dots on a black background&#10;&#10;Description automatically generated">
            <a:extLst>
              <a:ext uri="{FF2B5EF4-FFF2-40B4-BE49-F238E27FC236}">
                <a16:creationId xmlns:a16="http://schemas.microsoft.com/office/drawing/2014/main" id="{FA9F6471-700A-0F0B-B1B6-F1EC35FF4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32" y="4325031"/>
            <a:ext cx="3265276" cy="233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9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B7F-5D25-5751-78C0-ABE1DB96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3" y="201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Sales performance (y) versus city size (x) </a:t>
            </a:r>
            <a:br>
              <a:rPr lang="en-US" sz="3200" b="1" dirty="0"/>
            </a:br>
            <a:r>
              <a:rPr lang="en-US" sz="3200" i="1" dirty="0"/>
              <a:t>Match the stories</a:t>
            </a: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F56278A-BFE7-D82D-E618-8360C5FB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47"/>
          <a:stretch/>
        </p:blipFill>
        <p:spPr>
          <a:xfrm>
            <a:off x="398253" y="1311260"/>
            <a:ext cx="11200425" cy="2510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A50AD-3E45-38BD-6FDF-6F6B3AE97CBB}"/>
              </a:ext>
            </a:extLst>
          </p:cNvPr>
          <p:cNvSpPr/>
          <p:nvPr/>
        </p:nvSpPr>
        <p:spPr>
          <a:xfrm>
            <a:off x="8862203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cities are around average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20FBB-39F9-766B-A22D-C33C57C971C5}"/>
              </a:ext>
            </a:extLst>
          </p:cNvPr>
          <p:cNvSpPr/>
          <p:nvPr/>
        </p:nvSpPr>
        <p:spPr>
          <a:xfrm>
            <a:off x="563594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size can vary widely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7A939-01DB-C66B-8223-3F2534FBA01E}"/>
              </a:ext>
            </a:extLst>
          </p:cNvPr>
          <p:cNvSpPr/>
          <p:nvPr/>
        </p:nvSpPr>
        <p:spPr>
          <a:xfrm>
            <a:off x="6096000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cities are small, with a few exceptions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79085-7CDE-9E33-1A31-EF57FD4934C1}"/>
              </a:ext>
            </a:extLst>
          </p:cNvPr>
          <p:cNvSpPr/>
          <p:nvPr/>
        </p:nvSpPr>
        <p:spPr>
          <a:xfrm>
            <a:off x="3329797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Most cities are large, with a few exceptions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FBA64C-2354-F72C-C7D6-0CA37DCB93C6}"/>
              </a:ext>
            </a:extLst>
          </p:cNvPr>
          <p:cNvCxnSpPr>
            <a:cxnSpLocks/>
          </p:cNvCxnSpPr>
          <p:nvPr/>
        </p:nvCxnSpPr>
        <p:spPr>
          <a:xfrm flipV="1">
            <a:off x="1813705" y="3510254"/>
            <a:ext cx="1656272" cy="1142955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916BB8-C832-B8E9-F670-7E666C7EA85B}"/>
              </a:ext>
            </a:extLst>
          </p:cNvPr>
          <p:cNvCxnSpPr>
            <a:cxnSpLocks/>
          </p:cNvCxnSpPr>
          <p:nvPr/>
        </p:nvCxnSpPr>
        <p:spPr>
          <a:xfrm flipV="1">
            <a:off x="4479268" y="3183147"/>
            <a:ext cx="4958030" cy="15135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30EB98-DFA8-7315-DD59-0B3532D76E5A}"/>
              </a:ext>
            </a:extLst>
          </p:cNvPr>
          <p:cNvCxnSpPr>
            <a:cxnSpLocks/>
          </p:cNvCxnSpPr>
          <p:nvPr/>
        </p:nvCxnSpPr>
        <p:spPr>
          <a:xfrm flipV="1">
            <a:off x="7468319" y="2976113"/>
            <a:ext cx="0" cy="165553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3943EB-0B37-0CCE-E210-1F54544259B0}"/>
              </a:ext>
            </a:extLst>
          </p:cNvPr>
          <p:cNvCxnSpPr>
            <a:cxnSpLocks/>
          </p:cNvCxnSpPr>
          <p:nvPr/>
        </p:nvCxnSpPr>
        <p:spPr>
          <a:xfrm flipH="1" flipV="1">
            <a:off x="2406770" y="2911066"/>
            <a:ext cx="7705544" cy="172057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10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B7F-5D25-5751-78C0-ABE1DB96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3" y="201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Sales performance (y) versus city size (x) </a:t>
            </a:r>
            <a:br>
              <a:rPr lang="en-US" sz="3200" b="1" dirty="0"/>
            </a:br>
            <a:r>
              <a:rPr lang="en-US" sz="3200" i="1" dirty="0"/>
              <a:t>Match the stories</a:t>
            </a: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F56278A-BFE7-D82D-E618-8360C5FB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24654" r="-1504" b="50693"/>
          <a:stretch/>
        </p:blipFill>
        <p:spPr>
          <a:xfrm>
            <a:off x="398253" y="1294008"/>
            <a:ext cx="11200425" cy="2510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A50AD-3E45-38BD-6FDF-6F6B3AE97CBB}"/>
              </a:ext>
            </a:extLst>
          </p:cNvPr>
          <p:cNvSpPr/>
          <p:nvPr/>
        </p:nvSpPr>
        <p:spPr>
          <a:xfrm>
            <a:off x="8862203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Predicted sales vary a lot for small cities, but are consistent for big cities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20FBB-39F9-766B-A22D-C33C57C971C5}"/>
              </a:ext>
            </a:extLst>
          </p:cNvPr>
          <p:cNvSpPr/>
          <p:nvPr/>
        </p:nvSpPr>
        <p:spPr>
          <a:xfrm>
            <a:off x="563594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Predicted sales vary a lot for big cities, but are consistent for small cities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7A939-01DB-C66B-8223-3F2534FBA01E}"/>
              </a:ext>
            </a:extLst>
          </p:cNvPr>
          <p:cNvSpPr/>
          <p:nvPr/>
        </p:nvSpPr>
        <p:spPr>
          <a:xfrm>
            <a:off x="6096000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most people are a bit above average, a few bad people are dragging down the average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79085-7CDE-9E33-1A31-EF57FD4934C1}"/>
              </a:ext>
            </a:extLst>
          </p:cNvPr>
          <p:cNvSpPr/>
          <p:nvPr/>
        </p:nvSpPr>
        <p:spPr>
          <a:xfrm>
            <a:off x="3329797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While most people are a bit below average, a few superstars are outperforming the average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F437D2-08E2-27DC-B4C4-AAC6BF2A9757}"/>
              </a:ext>
            </a:extLst>
          </p:cNvPr>
          <p:cNvCxnSpPr>
            <a:cxnSpLocks/>
          </p:cNvCxnSpPr>
          <p:nvPr/>
        </p:nvCxnSpPr>
        <p:spPr>
          <a:xfrm flipV="1">
            <a:off x="1813705" y="3429000"/>
            <a:ext cx="4548278" cy="122420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A9EA4-34C2-10C3-BEAD-1387C8C6298F}"/>
              </a:ext>
            </a:extLst>
          </p:cNvPr>
          <p:cNvCxnSpPr>
            <a:cxnSpLocks/>
          </p:cNvCxnSpPr>
          <p:nvPr/>
        </p:nvCxnSpPr>
        <p:spPr>
          <a:xfrm flipH="1" flipV="1">
            <a:off x="2570672" y="3429000"/>
            <a:ext cx="1908596" cy="126769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BED689-6BD5-92FA-FD91-A2ED1349DA74}"/>
              </a:ext>
            </a:extLst>
          </p:cNvPr>
          <p:cNvCxnSpPr>
            <a:cxnSpLocks/>
          </p:cNvCxnSpPr>
          <p:nvPr/>
        </p:nvCxnSpPr>
        <p:spPr>
          <a:xfrm flipH="1" flipV="1">
            <a:off x="4597879" y="2911066"/>
            <a:ext cx="2870440" cy="172057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860DD6-0434-5D6C-D030-3FD6D43AF2E1}"/>
              </a:ext>
            </a:extLst>
          </p:cNvPr>
          <p:cNvCxnSpPr>
            <a:cxnSpLocks/>
          </p:cNvCxnSpPr>
          <p:nvPr/>
        </p:nvCxnSpPr>
        <p:spPr>
          <a:xfrm flipV="1">
            <a:off x="10112314" y="3243532"/>
            <a:ext cx="0" cy="138811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4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B7F-5D25-5751-78C0-ABE1DB96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3" y="201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Compare </a:t>
            </a:r>
            <a:r>
              <a:rPr lang="en-US" sz="3200" i="1" dirty="0"/>
              <a:t>x </a:t>
            </a:r>
            <a:r>
              <a:rPr lang="en-US" sz="3200" dirty="0"/>
              <a:t>versus residuals (errors)</a:t>
            </a:r>
            <a:br>
              <a:rPr lang="en-US" sz="3200" dirty="0"/>
            </a:br>
            <a:r>
              <a:rPr lang="en-US" sz="3200" i="1" dirty="0"/>
              <a:t>Match the stories</a:t>
            </a: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F56278A-BFE7-D82D-E618-8360C5FB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" t="50213" r="-1504" b="25134"/>
          <a:stretch/>
        </p:blipFill>
        <p:spPr>
          <a:xfrm>
            <a:off x="398253" y="1294008"/>
            <a:ext cx="11200425" cy="2510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A50AD-3E45-38BD-6FDF-6F6B3AE97CBB}"/>
              </a:ext>
            </a:extLst>
          </p:cNvPr>
          <p:cNvSpPr/>
          <p:nvPr/>
        </p:nvSpPr>
        <p:spPr>
          <a:xfrm>
            <a:off x="8862203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Cities that are certain sizes outperform and underperform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20FBB-39F9-766B-A22D-C33C57C971C5}"/>
              </a:ext>
            </a:extLst>
          </p:cNvPr>
          <p:cNvSpPr/>
          <p:nvPr/>
        </p:nvSpPr>
        <p:spPr>
          <a:xfrm>
            <a:off x="563594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Bob’s assignment to NY throws off our model, as he outperforms the average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7A939-01DB-C66B-8223-3F2534FBA01E}"/>
              </a:ext>
            </a:extLst>
          </p:cNvPr>
          <p:cNvSpPr/>
          <p:nvPr/>
        </p:nvSpPr>
        <p:spPr>
          <a:xfrm>
            <a:off x="6096000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Cities that are very small and very large outperform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79085-7CDE-9E33-1A31-EF57FD4934C1}"/>
              </a:ext>
            </a:extLst>
          </p:cNvPr>
          <p:cNvSpPr/>
          <p:nvPr/>
        </p:nvSpPr>
        <p:spPr>
          <a:xfrm>
            <a:off x="3329797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Bob’s assignment to Los Angeles throws off our model, as he underperforms the average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620C4E-6731-9D04-85B9-128B91FC1D6F}"/>
              </a:ext>
            </a:extLst>
          </p:cNvPr>
          <p:cNvCxnSpPr>
            <a:cxnSpLocks/>
          </p:cNvCxnSpPr>
          <p:nvPr/>
        </p:nvCxnSpPr>
        <p:spPr>
          <a:xfrm flipV="1">
            <a:off x="1813705" y="3243532"/>
            <a:ext cx="5654614" cy="140967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BEC3AF-C499-F622-B507-036E7C01449A}"/>
              </a:ext>
            </a:extLst>
          </p:cNvPr>
          <p:cNvCxnSpPr>
            <a:cxnSpLocks/>
          </p:cNvCxnSpPr>
          <p:nvPr/>
        </p:nvCxnSpPr>
        <p:spPr>
          <a:xfrm flipV="1">
            <a:off x="4479268" y="3429000"/>
            <a:ext cx="5027041" cy="126769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E2AF1F-131F-B656-24EB-6A582FE87532}"/>
              </a:ext>
            </a:extLst>
          </p:cNvPr>
          <p:cNvCxnSpPr>
            <a:cxnSpLocks/>
          </p:cNvCxnSpPr>
          <p:nvPr/>
        </p:nvCxnSpPr>
        <p:spPr>
          <a:xfrm flipH="1" flipV="1">
            <a:off x="1813705" y="3148642"/>
            <a:ext cx="5654614" cy="1483001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96BD3F-8CAA-8E7B-DEB2-28E3D0C6E47C}"/>
              </a:ext>
            </a:extLst>
          </p:cNvPr>
          <p:cNvCxnSpPr>
            <a:cxnSpLocks/>
          </p:cNvCxnSpPr>
          <p:nvPr/>
        </p:nvCxnSpPr>
        <p:spPr>
          <a:xfrm flipH="1" flipV="1">
            <a:off x="4951562" y="2993366"/>
            <a:ext cx="5160752" cy="163827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8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B7F-5D25-5751-78C0-ABE1DB96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253" y="20135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Compare </a:t>
            </a:r>
            <a:r>
              <a:rPr lang="en-US" sz="3200" i="1" dirty="0"/>
              <a:t>x </a:t>
            </a:r>
            <a:r>
              <a:rPr lang="en-US" sz="3200" dirty="0"/>
              <a:t>versus residuals (errors)</a:t>
            </a:r>
            <a:br>
              <a:rPr lang="en-US" sz="3200" dirty="0"/>
            </a:br>
            <a:r>
              <a:rPr lang="en-US" sz="3200" i="1" dirty="0"/>
              <a:t>Match the stories</a:t>
            </a:r>
          </a:p>
        </p:txBody>
      </p:sp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F56278A-BFE7-D82D-E618-8360C5FB33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76264" r="-888" b="-917"/>
          <a:stretch/>
        </p:blipFill>
        <p:spPr>
          <a:xfrm>
            <a:off x="398253" y="1294008"/>
            <a:ext cx="11200425" cy="25101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0A50AD-3E45-38BD-6FDF-6F6B3AE97CBB}"/>
              </a:ext>
            </a:extLst>
          </p:cNvPr>
          <p:cNvSpPr/>
          <p:nvPr/>
        </p:nvSpPr>
        <p:spPr>
          <a:xfrm>
            <a:off x="8862203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either great or terrible sale staff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20FBB-39F9-766B-A22D-C33C57C971C5}"/>
              </a:ext>
            </a:extLst>
          </p:cNvPr>
          <p:cNvSpPr/>
          <p:nvPr/>
        </p:nvSpPr>
        <p:spPr>
          <a:xfrm>
            <a:off x="563594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either small or big cities, but none in the middle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7A939-01DB-C66B-8223-3F2534FBA01E}"/>
              </a:ext>
            </a:extLst>
          </p:cNvPr>
          <p:cNvSpPr/>
          <p:nvPr/>
        </p:nvSpPr>
        <p:spPr>
          <a:xfrm>
            <a:off x="6096000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may have some measurement errors, as our data only covers very small or very big cities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79085-7CDE-9E33-1A31-EF57FD4934C1}"/>
              </a:ext>
            </a:extLst>
          </p:cNvPr>
          <p:cNvSpPr/>
          <p:nvPr/>
        </p:nvSpPr>
        <p:spPr>
          <a:xfrm>
            <a:off x="3329797" y="4081732"/>
            <a:ext cx="2500222" cy="24398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data from cities in 5 different size categories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399510-D8FA-3A6E-E7B3-714D28E8E560}"/>
              </a:ext>
            </a:extLst>
          </p:cNvPr>
          <p:cNvCxnSpPr>
            <a:cxnSpLocks/>
          </p:cNvCxnSpPr>
          <p:nvPr/>
        </p:nvCxnSpPr>
        <p:spPr>
          <a:xfrm flipV="1">
            <a:off x="1813705" y="3303917"/>
            <a:ext cx="2430491" cy="134929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4D2705-7867-F80C-FA14-59C0F6C9FDE4}"/>
              </a:ext>
            </a:extLst>
          </p:cNvPr>
          <p:cNvCxnSpPr>
            <a:cxnSpLocks/>
          </p:cNvCxnSpPr>
          <p:nvPr/>
        </p:nvCxnSpPr>
        <p:spPr>
          <a:xfrm flipV="1">
            <a:off x="4479268" y="3079630"/>
            <a:ext cx="5389351" cy="161706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4236F3-CFF6-153A-1698-D036313AAF3D}"/>
              </a:ext>
            </a:extLst>
          </p:cNvPr>
          <p:cNvCxnSpPr>
            <a:cxnSpLocks/>
          </p:cNvCxnSpPr>
          <p:nvPr/>
        </p:nvCxnSpPr>
        <p:spPr>
          <a:xfrm flipV="1">
            <a:off x="7468319" y="3429000"/>
            <a:ext cx="79794" cy="120264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1EAC99-F462-99BD-5D4F-467BEAA0CC53}"/>
              </a:ext>
            </a:extLst>
          </p:cNvPr>
          <p:cNvCxnSpPr>
            <a:cxnSpLocks/>
          </p:cNvCxnSpPr>
          <p:nvPr/>
        </p:nvCxnSpPr>
        <p:spPr>
          <a:xfrm flipH="1" flipV="1">
            <a:off x="2527540" y="3079630"/>
            <a:ext cx="7558895" cy="15520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3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DBF5-D758-5483-9990-348C088F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67039"/>
          </a:xfrm>
        </p:spPr>
        <p:txBody>
          <a:bodyPr/>
          <a:lstStyle/>
          <a:p>
            <a:r>
              <a:rPr lang="en-US" dirty="0"/>
              <a:t>Application problems!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DC0A0-0C2A-1A19-0BF8-97D658899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What coding is being used?</a:t>
            </a:r>
          </a:p>
          <a:p>
            <a:r>
              <a:rPr lang="en-US" sz="3600" dirty="0">
                <a:solidFill>
                  <a:schemeClr val="tx1"/>
                </a:solidFill>
              </a:rPr>
              <a:t>What is the story?</a:t>
            </a:r>
          </a:p>
        </p:txBody>
      </p:sp>
    </p:spTree>
    <p:extLst>
      <p:ext uri="{BB962C8B-B14F-4D97-AF65-F5344CB8AC3E}">
        <p14:creationId xmlns:p14="http://schemas.microsoft.com/office/powerpoint/2010/main" val="3273789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many different colored circles&#10;&#10;Description automatically generated">
            <a:extLst>
              <a:ext uri="{FF2B5EF4-FFF2-40B4-BE49-F238E27FC236}">
                <a16:creationId xmlns:a16="http://schemas.microsoft.com/office/drawing/2014/main" id="{DB3683FB-3AEE-0048-88DB-A48EFE98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66" y="-172528"/>
            <a:ext cx="6177673" cy="7479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8185CD-2A90-B726-CFEB-994804DE9E95}"/>
              </a:ext>
            </a:extLst>
          </p:cNvPr>
          <p:cNvSpPr txBox="1"/>
          <p:nvPr/>
        </p:nvSpPr>
        <p:spPr>
          <a:xfrm rot="5400000">
            <a:off x="-4137168" y="4183334"/>
            <a:ext cx="8643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https://www.visualcapitalist.com/the-best-visualizations-of-january-on-the-voronoi-app/</a:t>
            </a:r>
          </a:p>
        </p:txBody>
      </p:sp>
    </p:spTree>
    <p:extLst>
      <p:ext uri="{BB962C8B-B14F-4D97-AF65-F5344CB8AC3E}">
        <p14:creationId xmlns:p14="http://schemas.microsoft.com/office/powerpoint/2010/main" val="1661357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38185CD-2A90-B726-CFEB-994804DE9E95}"/>
              </a:ext>
            </a:extLst>
          </p:cNvPr>
          <p:cNvSpPr txBox="1"/>
          <p:nvPr/>
        </p:nvSpPr>
        <p:spPr>
          <a:xfrm rot="5400000">
            <a:off x="-4137168" y="4183334"/>
            <a:ext cx="8643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https://www.visualcapitalist.com/the-best-visualizations-of-january-on-the-voronoi-app/</a:t>
            </a:r>
          </a:p>
        </p:txBody>
      </p:sp>
      <p:pic>
        <p:nvPicPr>
          <p:cNvPr id="3" name="Picture 2" descr="A colorful chart of company logos&#10;&#10;Description automatically generated with medium confidence">
            <a:extLst>
              <a:ext uri="{FF2B5EF4-FFF2-40B4-BE49-F238E27FC236}">
                <a16:creationId xmlns:a16="http://schemas.microsoft.com/office/drawing/2014/main" id="{F6FB6336-5F67-7B7A-D5EE-807FBD117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28" y="166954"/>
            <a:ext cx="5351944" cy="66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3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15B7A-90F1-705D-4B0C-97E93A24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65" y="0"/>
            <a:ext cx="100976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D7F4FA-D446-A1E2-11DC-6AF2E8FCC3A5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https://www.visualcapitalist.com/all-the-people-in-the-world-1000-peop/</a:t>
            </a:r>
          </a:p>
        </p:txBody>
      </p:sp>
    </p:spTree>
    <p:extLst>
      <p:ext uri="{BB962C8B-B14F-4D97-AF65-F5344CB8AC3E}">
        <p14:creationId xmlns:p14="http://schemas.microsoft.com/office/powerpoint/2010/main" val="27600406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holding a shopping cart with a price tag&#10;&#10;Description automatically generated">
            <a:extLst>
              <a:ext uri="{FF2B5EF4-FFF2-40B4-BE49-F238E27FC236}">
                <a16:creationId xmlns:a16="http://schemas.microsoft.com/office/drawing/2014/main" id="{F01CB463-1750-CC5C-2F15-0A128A37C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48" y="0"/>
            <a:ext cx="56795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D9E3E-EE18-7E54-FB86-9BFC13B9D70C}"/>
              </a:ext>
            </a:extLst>
          </p:cNvPr>
          <p:cNvSpPr txBox="1"/>
          <p:nvPr/>
        </p:nvSpPr>
        <p:spPr>
          <a:xfrm rot="5400000">
            <a:off x="-3259724" y="3259724"/>
            <a:ext cx="685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https://posts.voronoiapp.com/business/Visualizing-Costcos-Global-Presence-150</a:t>
            </a:r>
          </a:p>
        </p:txBody>
      </p:sp>
    </p:spTree>
    <p:extLst>
      <p:ext uri="{BB962C8B-B14F-4D97-AF65-F5344CB8AC3E}">
        <p14:creationId xmlns:p14="http://schemas.microsoft.com/office/powerpoint/2010/main" val="971257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25" name="Picture 24" descr="A graph of steps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B9353752-06DE-6AA3-C1E0-4A6E8F14A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006" y="4075132"/>
            <a:ext cx="2649952" cy="2649952"/>
          </a:xfrm>
          <a:prstGeom prst="rect">
            <a:avLst/>
          </a:prstGeom>
        </p:spPr>
      </p:pic>
      <p:pic>
        <p:nvPicPr>
          <p:cNvPr id="27" name="Picture 26" descr="A graph of numbers and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EA2B4D3-BC9E-4F24-CC67-20979AC8B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63904"/>
            <a:ext cx="6858000" cy="6858000"/>
          </a:xfrm>
          <a:prstGeom prst="rect">
            <a:avLst/>
          </a:prstGeom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BA8C35A-FBB2-1988-49DA-D8617B460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8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80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0D9E3E-EE18-7E54-FB86-9BFC13B9D70C}"/>
              </a:ext>
            </a:extLst>
          </p:cNvPr>
          <p:cNvSpPr txBox="1"/>
          <p:nvPr/>
        </p:nvSpPr>
        <p:spPr>
          <a:xfrm rot="5400000">
            <a:off x="-3259724" y="3259724"/>
            <a:ext cx="68580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https://www.visualcapitalist.com/infographic-the-longest-lasting-cars-in-miles/</a:t>
            </a:r>
          </a:p>
        </p:txBody>
      </p:sp>
      <p:pic>
        <p:nvPicPr>
          <p:cNvPr id="4" name="Picture 3" descr="A group of cars with text&#10;&#10;Description automatically generated">
            <a:extLst>
              <a:ext uri="{FF2B5EF4-FFF2-40B4-BE49-F238E27FC236}">
                <a16:creationId xmlns:a16="http://schemas.microsoft.com/office/drawing/2014/main" id="{C3FADDCE-271E-8AF5-AA99-BAFD13591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4"/>
          <a:stretch/>
        </p:blipFill>
        <p:spPr>
          <a:xfrm>
            <a:off x="6286894" y="80857"/>
            <a:ext cx="5729702" cy="6777143"/>
          </a:xfrm>
          <a:prstGeom prst="rect">
            <a:avLst/>
          </a:prstGeom>
        </p:spPr>
      </p:pic>
      <p:pic>
        <p:nvPicPr>
          <p:cNvPr id="6" name="Picture 5" descr="A group of cars with text&#10;&#10;Description automatically generated">
            <a:extLst>
              <a:ext uri="{FF2B5EF4-FFF2-40B4-BE49-F238E27FC236}">
                <a16:creationId xmlns:a16="http://schemas.microsoft.com/office/drawing/2014/main" id="{27D5A092-3B2B-DA00-18B2-26144411D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51"/>
          <a:stretch/>
        </p:blipFill>
        <p:spPr>
          <a:xfrm>
            <a:off x="1004651" y="66136"/>
            <a:ext cx="498542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3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7F4FA-D446-A1E2-11DC-6AF2E8FCC3A5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https://www.visualcapitalist.com/visualizing-the-odds-of-dying-in-accidents/</a:t>
            </a:r>
          </a:p>
        </p:txBody>
      </p:sp>
      <p:pic>
        <p:nvPicPr>
          <p:cNvPr id="6" name="Picture 5" descr="A poster of a car and a person&#10;&#10;Description automatically generated">
            <a:extLst>
              <a:ext uri="{FF2B5EF4-FFF2-40B4-BE49-F238E27FC236}">
                <a16:creationId xmlns:a16="http://schemas.microsoft.com/office/drawing/2014/main" id="{9C2B8A81-D1AB-4411-2AAB-5F1FF2186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94"/>
          <a:stretch/>
        </p:blipFill>
        <p:spPr>
          <a:xfrm>
            <a:off x="615352" y="-209442"/>
            <a:ext cx="5575540" cy="7040418"/>
          </a:xfrm>
          <a:prstGeom prst="rect">
            <a:avLst/>
          </a:prstGeom>
        </p:spPr>
      </p:pic>
      <p:pic>
        <p:nvPicPr>
          <p:cNvPr id="5" name="Picture 4" descr="A poster of a car and a person&#10;&#10;Description automatically generated">
            <a:extLst>
              <a:ext uri="{FF2B5EF4-FFF2-40B4-BE49-F238E27FC236}">
                <a16:creationId xmlns:a16="http://schemas.microsoft.com/office/drawing/2014/main" id="{9A03E78E-9954-8ECB-1DE6-C8DEE77B4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3" b="3665"/>
          <a:stretch/>
        </p:blipFill>
        <p:spPr>
          <a:xfrm>
            <a:off x="6346165" y="1489402"/>
            <a:ext cx="5845835" cy="36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09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france with text&#10;&#10;Description automatically generated">
            <a:extLst>
              <a:ext uri="{FF2B5EF4-FFF2-40B4-BE49-F238E27FC236}">
                <a16:creationId xmlns:a16="http://schemas.microsoft.com/office/drawing/2014/main" id="{AECF18F8-8E6E-FF45-3D34-7AC48341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67" y="0"/>
            <a:ext cx="783526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3532B-964A-72C6-C42F-84FA4A3104BB}"/>
              </a:ext>
            </a:extLst>
          </p:cNvPr>
          <p:cNvSpPr txBox="1"/>
          <p:nvPr/>
        </p:nvSpPr>
        <p:spPr>
          <a:xfrm rot="5400000">
            <a:off x="-3308539" y="3275111"/>
            <a:ext cx="6924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https://www.visualcapitalist.com/cp/population-density-patterns-countries/</a:t>
            </a:r>
          </a:p>
        </p:txBody>
      </p:sp>
    </p:spTree>
    <p:extLst>
      <p:ext uri="{BB962C8B-B14F-4D97-AF65-F5344CB8AC3E}">
        <p14:creationId xmlns:p14="http://schemas.microsoft.com/office/powerpoint/2010/main" val="232607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AE7AD-B729-31F2-4F58-6B2121705AE7}"/>
              </a:ext>
            </a:extLst>
          </p:cNvPr>
          <p:cNvSpPr txBox="1"/>
          <p:nvPr/>
        </p:nvSpPr>
        <p:spPr>
          <a:xfrm>
            <a:off x="3047281" y="324433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https://www.visualcapitalist.com/cp/air-quality-in-cities-2022/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9536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29FE2F1E-8A9F-B02A-D3ED-DB75C24F3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24791"/>
            <a:ext cx="10871200" cy="5945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3F4166-5593-7347-7E09-CCD5EE7979BD}"/>
              </a:ext>
            </a:extLst>
          </p:cNvPr>
          <p:cNvSpPr txBox="1"/>
          <p:nvPr/>
        </p:nvSpPr>
        <p:spPr>
          <a:xfrm>
            <a:off x="0" y="6488668"/>
            <a:ext cx="775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https://commons.wikimedia.org/wiki/File:Nightingale-mortality.jpg</a:t>
            </a:r>
          </a:p>
        </p:txBody>
      </p:sp>
    </p:spTree>
    <p:extLst>
      <p:ext uri="{BB962C8B-B14F-4D97-AF65-F5344CB8AC3E}">
        <p14:creationId xmlns:p14="http://schemas.microsoft.com/office/powerpoint/2010/main" val="2241272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languages&#10;&#10;Description automatically generated">
            <a:extLst>
              <a:ext uri="{FF2B5EF4-FFF2-40B4-BE49-F238E27FC236}">
                <a16:creationId xmlns:a16="http://schemas.microsoft.com/office/drawing/2014/main" id="{B2095A79-DEEF-2247-DC5A-1A39582C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27" y="0"/>
            <a:ext cx="5280602" cy="60875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55DF0-2D95-3142-AD95-1EBC06CCDACF}"/>
              </a:ext>
            </a:extLst>
          </p:cNvPr>
          <p:cNvSpPr txBox="1"/>
          <p:nvPr/>
        </p:nvSpPr>
        <p:spPr>
          <a:xfrm>
            <a:off x="0" y="6488668"/>
            <a:ext cx="9064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https://www.reddit.com/media?url=https%3A%2F%2Fi.redd.it%2F5z606kdtodfc1.png</a:t>
            </a:r>
          </a:p>
        </p:txBody>
      </p:sp>
    </p:spTree>
    <p:extLst>
      <p:ext uri="{BB962C8B-B14F-4D97-AF65-F5344CB8AC3E}">
        <p14:creationId xmlns:p14="http://schemas.microsoft.com/office/powerpoint/2010/main" val="2129653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D7E88-5E2F-42F4-8785-0EBAE12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Snow</a:t>
            </a:r>
            <a:br>
              <a:rPr lang="en-US" dirty="0"/>
            </a:br>
            <a:r>
              <a:rPr lang="en-US" dirty="0"/>
              <a:t>Cholera Map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325C3F-418D-4CBE-9B67-4D6A922BE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11587" r="38374" b="60880"/>
          <a:stretch/>
        </p:blipFill>
        <p:spPr>
          <a:xfrm>
            <a:off x="174170" y="3867378"/>
            <a:ext cx="4124573" cy="2492828"/>
          </a:xfrm>
          <a:prstGeom prst="rect">
            <a:avLst/>
          </a:prstGeom>
        </p:spPr>
      </p:pic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26BB4B45-3B58-A32C-633B-1F0F46D053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t="42064" r="38703" b="18616"/>
          <a:stretch/>
        </p:blipFill>
        <p:spPr>
          <a:xfrm>
            <a:off x="4876801" y="240390"/>
            <a:ext cx="7053942" cy="637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4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316A-9A21-410D-98BD-DF95F56E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843" y="204777"/>
            <a:ext cx="2830286" cy="5769429"/>
          </a:xfrm>
        </p:spPr>
        <p:txBody>
          <a:bodyPr/>
          <a:lstStyle/>
          <a:p>
            <a:r>
              <a:rPr lang="en-US" dirty="0"/>
              <a:t>Geography + Quantities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40385AF-612B-46F6-9309-0CF220EA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6" t="14482" r="34475" b="46007"/>
          <a:stretch/>
        </p:blipFill>
        <p:spPr>
          <a:xfrm>
            <a:off x="1260396" y="44457"/>
            <a:ext cx="10626804" cy="565148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2A047B-C585-1485-2561-B7AD123DD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82552" r="40532" b="9967"/>
          <a:stretch/>
        </p:blipFill>
        <p:spPr>
          <a:xfrm>
            <a:off x="119743" y="6134526"/>
            <a:ext cx="3842658" cy="72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7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64DE-AD60-C079-FEBF-9016E6952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8C884-4F25-1DA2-BD38-5BB03CE5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“Data Visualization - A practical introduction” by Kieran Healy</a:t>
            </a:r>
          </a:p>
          <a:p>
            <a:pPr lvl="1"/>
            <a:r>
              <a:rPr lang="en-US" i="1" dirty="0"/>
              <a:t>Duke University </a:t>
            </a:r>
            <a:r>
              <a:rPr lang="en-US" i="1" dirty="0">
                <a:hlinkClick r:id="rId2"/>
              </a:rPr>
              <a:t>kieran.healy@duke.edu</a:t>
            </a:r>
            <a:r>
              <a:rPr lang="en-US" i="1" dirty="0"/>
              <a:t> </a:t>
            </a:r>
          </a:p>
          <a:p>
            <a:pPr lvl="1"/>
            <a:r>
              <a:rPr lang="en-US" dirty="0">
                <a:hlinkClick r:id="rId3"/>
              </a:rPr>
              <a:t>https://socviz.co/lookatdata.html</a:t>
            </a:r>
            <a:endParaRPr lang="en-US" dirty="0"/>
          </a:p>
          <a:p>
            <a:r>
              <a:rPr lang="en-US" dirty="0"/>
              <a:t>Wikipedia Normal and Uniform Distribution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2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numbers and arrows&#10;&#10;Description automatically generated">
            <a:extLst>
              <a:ext uri="{FF2B5EF4-FFF2-40B4-BE49-F238E27FC236}">
                <a16:creationId xmlns:a16="http://schemas.microsoft.com/office/drawing/2014/main" id="{166C7BA6-A645-BB59-ED97-44F5EBE1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517" y="0"/>
            <a:ext cx="6858000" cy="6858000"/>
          </a:xfrm>
          <a:prstGeom prst="rect">
            <a:avLst/>
          </a:prstGeom>
        </p:spPr>
      </p:pic>
      <p:pic>
        <p:nvPicPr>
          <p:cNvPr id="5" name="Picture 4" descr="A map with different colored rectangles and numbers&#10;&#10;Description automatically generated">
            <a:extLst>
              <a:ext uri="{FF2B5EF4-FFF2-40B4-BE49-F238E27FC236}">
                <a16:creationId xmlns:a16="http://schemas.microsoft.com/office/drawing/2014/main" id="{6A65B1E4-991A-12B6-B543-E9B8FBA8B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46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6" name="Picture 5" descr="A group of colorful rectangular objects with text&#10;&#10;Description automatically generated with medium confidence">
            <a:extLst>
              <a:ext uri="{FF2B5EF4-FFF2-40B4-BE49-F238E27FC236}">
                <a16:creationId xmlns:a16="http://schemas.microsoft.com/office/drawing/2014/main" id="{6F83EA99-73B6-2E5B-A24D-315895EAB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355" y="0"/>
            <a:ext cx="6353355" cy="6858000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F7686F28-A202-7544-1E0C-67C445D5B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95222"/>
            <a:ext cx="6353356" cy="626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99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4" name="Picture 3" descr="A diagram of a country&#10;&#10;Description automatically generated with medium confidence">
            <a:extLst>
              <a:ext uri="{FF2B5EF4-FFF2-40B4-BE49-F238E27FC236}">
                <a16:creationId xmlns:a16="http://schemas.microsoft.com/office/drawing/2014/main" id="{48D86DFE-2424-5653-32A6-438708BA2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5826" y="-60385"/>
            <a:ext cx="6858000" cy="6858000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08ACE7B-5FB1-5EE1-7EC4-4E59007AD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38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2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4F2F7F38-1797-FB1D-05C7-E52C049DD5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85"/>
          <a:stretch/>
        </p:blipFill>
        <p:spPr>
          <a:xfrm>
            <a:off x="4077937" y="1164939"/>
            <a:ext cx="3888343" cy="54864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B3816CB-29CA-D84B-A7BD-695CCE0D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309" y="0"/>
            <a:ext cx="10515600" cy="1325563"/>
          </a:xfrm>
        </p:spPr>
        <p:txBody>
          <a:bodyPr/>
          <a:lstStyle/>
          <a:p>
            <a:r>
              <a:rPr lang="en-US" dirty="0"/>
              <a:t>Draw your data with each channel</a:t>
            </a:r>
          </a:p>
        </p:txBody>
      </p:sp>
    </p:spTree>
    <p:extLst>
      <p:ext uri="{BB962C8B-B14F-4D97-AF65-F5344CB8AC3E}">
        <p14:creationId xmlns:p14="http://schemas.microsoft.com/office/powerpoint/2010/main" val="8709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BE94A-139D-95D9-9133-AF7AEFED32E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14575" y="132916"/>
            <a:ext cx="7562850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https://100.datavizproject.com/</a:t>
            </a:r>
            <a:endParaRPr lang="en-US" dirty="0"/>
          </a:p>
        </p:txBody>
      </p:sp>
      <p:pic>
        <p:nvPicPr>
          <p:cNvPr id="6" name="Picture 5" descr="A group of circles with numbers&#10;&#10;Description automatically generated">
            <a:extLst>
              <a:ext uri="{FF2B5EF4-FFF2-40B4-BE49-F238E27FC236}">
                <a16:creationId xmlns:a16="http://schemas.microsoft.com/office/drawing/2014/main" id="{04F62CA2-5A97-A32C-6C90-517A3495D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15" y="0"/>
            <a:ext cx="6858000" cy="6858000"/>
          </a:xfrm>
          <a:prstGeom prst="rect">
            <a:avLst/>
          </a:prstGeom>
        </p:spPr>
      </p:pic>
      <p:pic>
        <p:nvPicPr>
          <p:cNvPr id="8" name="Picture 7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7E2040B3-C21C-3405-B605-E06B0CE0B5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781</Words>
  <Application>Microsoft Office PowerPoint</Application>
  <PresentationFormat>Widescreen</PresentationFormat>
  <Paragraphs>98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Introduction to Data Vis </vt:lpstr>
      <vt:lpstr>PowerPoint Presentation</vt:lpstr>
      <vt:lpstr>Draw your data with each channel</vt:lpstr>
      <vt:lpstr>PowerPoint Presentation</vt:lpstr>
      <vt:lpstr>PowerPoint Presentation</vt:lpstr>
      <vt:lpstr>PowerPoint Presentation</vt:lpstr>
      <vt:lpstr>PowerPoint Presentation</vt:lpstr>
      <vt:lpstr>Draw your data with each channel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accuracy?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 results</vt:lpstr>
      <vt:lpstr>Accuracy</vt:lpstr>
      <vt:lpstr>Same axis + adjacency</vt:lpstr>
      <vt:lpstr>Length (axis not aligned)</vt:lpstr>
      <vt:lpstr>Angle</vt:lpstr>
      <vt:lpstr>Size (rectangle &amp; circle)</vt:lpstr>
      <vt:lpstr>Application Problem </vt:lpstr>
      <vt:lpstr>Storytelling</vt:lpstr>
      <vt:lpstr>Compare x versus residuals (errors) Match the stories</vt:lpstr>
      <vt:lpstr>Sales performance (y) versus city size (x)  Match the stories</vt:lpstr>
      <vt:lpstr>Sales performance (y) versus city size (x)  Match the stories</vt:lpstr>
      <vt:lpstr>Compare x versus residuals (errors) Match the stories</vt:lpstr>
      <vt:lpstr>Compare x versus residuals (errors) Match the stories</vt:lpstr>
      <vt:lpstr>Application problems!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John Snow Cholera Map</vt:lpstr>
      <vt:lpstr>Geography + Quantities</vt:lpstr>
      <vt:lpstr>References and Sources</vt:lpstr>
    </vt:vector>
  </TitlesOfParts>
  <Company>West Virginia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Vis </dc:title>
  <dc:creator>Nathan Garrett</dc:creator>
  <cp:lastModifiedBy>Nathan Garrett</cp:lastModifiedBy>
  <cp:revision>38</cp:revision>
  <dcterms:created xsi:type="dcterms:W3CDTF">2024-01-29T15:06:02Z</dcterms:created>
  <dcterms:modified xsi:type="dcterms:W3CDTF">2025-01-20T20:01:16Z</dcterms:modified>
</cp:coreProperties>
</file>